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7"/>
  </p:notesMasterIdLst>
  <p:sldIdLst>
    <p:sldId id="256" r:id="rId2"/>
    <p:sldId id="257" r:id="rId3"/>
    <p:sldId id="265" r:id="rId4"/>
    <p:sldId id="261" r:id="rId5"/>
    <p:sldId id="260" r:id="rId6"/>
    <p:sldId id="262" r:id="rId7"/>
    <p:sldId id="263" r:id="rId8"/>
    <p:sldId id="264" r:id="rId9"/>
    <p:sldId id="266" r:id="rId10"/>
    <p:sldId id="267" r:id="rId11"/>
    <p:sldId id="268" r:id="rId12"/>
    <p:sldId id="269" r:id="rId13"/>
    <p:sldId id="270" r:id="rId14"/>
    <p:sldId id="271" r:id="rId15"/>
    <p:sldId id="272" r:id="rId16"/>
  </p:sldIdLst>
  <p:sldSz cx="12192000" cy="6858000"/>
  <p:notesSz cx="6858000" cy="12192000"/>
  <p:embeddedFontLst>
    <p:embeddedFont>
      <p:font typeface="Calibri" panose="020F0502020204030204" pitchFamily="34" charset="0"/>
      <p:regular r:id="rId18"/>
      <p:bold r:id="rId19"/>
      <p:italic r:id="rId20"/>
      <p:boldItalic r:id="rId21"/>
    </p:embeddedFont>
    <p:embeddedFont>
      <p:font typeface="Montserrat" pitchFamily="2" charset="77"/>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30"/>
    <p:restoredTop sz="70573"/>
  </p:normalViewPr>
  <p:slideViewPr>
    <p:cSldViewPr snapToGrid="0" snapToObjects="1">
      <p:cViewPr varScale="1">
        <p:scale>
          <a:sx n="90" d="100"/>
          <a:sy n="90" d="100"/>
        </p:scale>
        <p:origin x="336" y="200"/>
      </p:cViewPr>
      <p:guideLst/>
    </p:cSldViewPr>
  </p:slideViewPr>
  <p:notesTextViewPr>
    <p:cViewPr>
      <p:scale>
        <a:sx n="1" d="1"/>
        <a:sy n="1" d="1"/>
      </p:scale>
      <p:origin x="0" y="-5144"/>
    </p:cViewPr>
  </p:notesTextViewPr>
  <p:notesViewPr>
    <p:cSldViewPr snapToGrid="0" snapToObjects="1">
      <p:cViewPr varScale="1">
        <p:scale>
          <a:sx n="74" d="100"/>
          <a:sy n="74" d="100"/>
        </p:scale>
        <p:origin x="27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01786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localhost:8000/ask"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DengXian" panose="02010600030101010101" pitchFamily="2" charset="-122"/>
                <a:cs typeface="Times New Roman" panose="02020603050405020304" pitchFamily="18" charset="0"/>
              </a:rPr>
              <a:t>Today I would like to give a demo of a bot that I built some weeks ago. </a:t>
            </a:r>
          </a:p>
          <a:p>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err="1">
                <a:effectLst/>
                <a:latin typeface="Calibri" panose="020F0502020204030204" pitchFamily="34" charset="0"/>
                <a:ea typeface="DengXian" panose="02010600030101010101" pitchFamily="2" charset="-122"/>
                <a:cs typeface="Times New Roman" panose="02020603050405020304" pitchFamily="18" charset="0"/>
              </a:rPr>
              <a:t>OpenAI</a:t>
            </a:r>
            <a:r>
              <a:rPr lang="en-US" sz="1800" dirty="0">
                <a:effectLst/>
                <a:latin typeface="Calibri" panose="020F0502020204030204" pitchFamily="34" charset="0"/>
                <a:ea typeface="DengXian" panose="02010600030101010101" pitchFamily="2" charset="-122"/>
                <a:cs typeface="Times New Roman" panose="02020603050405020304" pitchFamily="18" charset="0"/>
              </a:rPr>
              <a:t> recently released its </a:t>
            </a:r>
            <a:r>
              <a:rPr lang="en-US" sz="1800" dirty="0" err="1">
                <a:effectLst/>
                <a:latin typeface="Calibri" panose="020F0502020204030204" pitchFamily="34" charset="0"/>
                <a:ea typeface="DengXian" panose="02010600030101010101" pitchFamily="2" charset="-122"/>
                <a:cs typeface="Times New Roman" panose="02020603050405020304" pitchFamily="18" charset="0"/>
              </a:rPr>
              <a:t>chatGPT</a:t>
            </a:r>
            <a:r>
              <a:rPr lang="en-US" sz="1800" dirty="0">
                <a:effectLst/>
                <a:latin typeface="Calibri" panose="020F0502020204030204" pitchFamily="34" charset="0"/>
                <a:ea typeface="DengXian" panose="02010600030101010101" pitchFamily="2" charset="-122"/>
                <a:cs typeface="Times New Roman" panose="02020603050405020304" pitchFamily="18" charset="0"/>
              </a:rPr>
              <a:t> model, and has attracted a lot of attention from people in various industries.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It also released the GPT3.5 API last week, so now we can call the </a:t>
            </a:r>
            <a:r>
              <a:rPr lang="en-US" sz="1800" dirty="0" err="1">
                <a:effectLst/>
                <a:latin typeface="Calibri" panose="020F0502020204030204" pitchFamily="34" charset="0"/>
                <a:ea typeface="DengXian" panose="02010600030101010101" pitchFamily="2" charset="-122"/>
                <a:cs typeface="Times New Roman" panose="02020603050405020304" pitchFamily="18" charset="0"/>
              </a:rPr>
              <a:t>ChatCompletion</a:t>
            </a:r>
            <a:r>
              <a:rPr lang="en-US" sz="1800" dirty="0">
                <a:effectLst/>
                <a:latin typeface="Calibri" panose="020F0502020204030204" pitchFamily="34" charset="0"/>
                <a:ea typeface="DengXian" panose="02010600030101010101" pitchFamily="2" charset="-122"/>
                <a:cs typeface="Times New Roman" panose="02020603050405020304" pitchFamily="18" charset="0"/>
              </a:rPr>
              <a:t> model after upgrading the </a:t>
            </a:r>
            <a:r>
              <a:rPr lang="en-US" sz="1800" dirty="0" err="1">
                <a:effectLst/>
                <a:latin typeface="Calibri" panose="020F0502020204030204" pitchFamily="34" charset="0"/>
                <a:ea typeface="DengXian" panose="02010600030101010101" pitchFamily="2" charset="-122"/>
                <a:cs typeface="Times New Roman" panose="02020603050405020304" pitchFamily="18" charset="0"/>
              </a:rPr>
              <a:t>OpenAI</a:t>
            </a:r>
            <a:r>
              <a:rPr lang="en-US" sz="1800" dirty="0">
                <a:effectLst/>
                <a:latin typeface="Calibri" panose="020F0502020204030204" pitchFamily="34" charset="0"/>
                <a:ea typeface="DengXian" panose="02010600030101010101" pitchFamily="2" charset="-122"/>
                <a:cs typeface="Times New Roman" panose="02020603050405020304" pitchFamily="18" charset="0"/>
              </a:rPr>
              <a:t> package to version 0.27. Before this, the most recent model is GPT3.</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The bot uses GPT3 and I haven’t tried out the new model yet. It was a "learning by doing" project, it is simple and small, easy to implement (thanks to </a:t>
            </a:r>
            <a:r>
              <a:rPr lang="en-US" sz="1800" dirty="0" err="1">
                <a:effectLst/>
                <a:latin typeface="Calibri" panose="020F0502020204030204" pitchFamily="34" charset="0"/>
                <a:ea typeface="DengXian" panose="02010600030101010101" pitchFamily="2" charset="-122"/>
                <a:cs typeface="Times New Roman" panose="02020603050405020304" pitchFamily="18" charset="0"/>
              </a:rPr>
              <a:t>openAI</a:t>
            </a:r>
            <a:r>
              <a:rPr lang="en-US" sz="1800" dirty="0">
                <a:effectLst/>
                <a:latin typeface="Calibri" panose="020F0502020204030204" pitchFamily="34" charset="0"/>
                <a:ea typeface="DengXian" panose="02010600030101010101" pitchFamily="2" charset="-122"/>
                <a:cs typeface="Times New Roman" panose="02020603050405020304" pitchFamily="18" charset="0"/>
              </a:rPr>
              <a:t> API). I will walk you through the steps of building it.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Also during my exploration in Language Model Model, I found some interesting aspects of LLM, I think it’s worth sharing,</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So I would start with the key aspects in LLM, and after that demo how I implemented the bot.</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DengXian" panose="02010600030101010101" pitchFamily="2" charset="-122"/>
                <a:cs typeface="Times New Roman" panose="02020603050405020304" pitchFamily="18" charset="0"/>
              </a:rPr>
              <a:t>3</a:t>
            </a:r>
            <a:r>
              <a:rPr lang="en-US" sz="1800" baseline="30000" dirty="0">
                <a:effectLst/>
                <a:latin typeface="Calibri" panose="020F0502020204030204" pitchFamily="34" charset="0"/>
                <a:ea typeface="DengXian" panose="02010600030101010101" pitchFamily="2" charset="-122"/>
                <a:cs typeface="Times New Roman" panose="02020603050405020304" pitchFamily="18" charset="0"/>
              </a:rPr>
              <a:t>rd</a:t>
            </a:r>
            <a:r>
              <a:rPr lang="en-US" sz="1800" dirty="0">
                <a:effectLst/>
                <a:latin typeface="Calibri" panose="020F0502020204030204" pitchFamily="34" charset="0"/>
                <a:ea typeface="DengXian" panose="02010600030101010101" pitchFamily="2" charset="-122"/>
                <a:cs typeface="Times New Roman" panose="02020603050405020304" pitchFamily="18" charset="0"/>
              </a:rPr>
              <a:t> step: Construct prompting &amp; call API of GPT3</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Temperature: # Higher values means the model will take more risks. 0.9 for more creative applications, and 0 (argmax sampling) for ones with a well-defined answer.</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err="1">
                <a:effectLst/>
                <a:latin typeface="Calibri" panose="020F0502020204030204" pitchFamily="34" charset="0"/>
                <a:ea typeface="DengXian" panose="02010600030101010101" pitchFamily="2" charset="-122"/>
                <a:cs typeface="Times New Roman" panose="02020603050405020304" pitchFamily="18" charset="0"/>
              </a:rPr>
              <a:t>Max_token</a:t>
            </a:r>
            <a:r>
              <a:rPr lang="en-GB" sz="1800" dirty="0">
                <a:effectLst/>
                <a:latin typeface="Calibri" panose="020F0502020204030204" pitchFamily="34" charset="0"/>
                <a:ea typeface="DengXian" panose="02010600030101010101" pitchFamily="2" charset="-122"/>
                <a:cs typeface="Times New Roman" panose="02020603050405020304" pitchFamily="18" charset="0"/>
              </a:rPr>
              <a:t>: # The maximum number of tokens to generate in the completion/answer. The token count of prompt +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max_tokens</a:t>
            </a:r>
            <a:r>
              <a:rPr lang="en-GB" sz="1800" dirty="0">
                <a:effectLst/>
                <a:latin typeface="Calibri" panose="020F0502020204030204" pitchFamily="34" charset="0"/>
                <a:ea typeface="DengXian" panose="02010600030101010101" pitchFamily="2" charset="-122"/>
                <a:cs typeface="Times New Roman" panose="02020603050405020304" pitchFamily="18" charset="0"/>
              </a:rPr>
              <a:t> &lt;= model's context length (usually 2048)</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COMPLETIONS_MODEL = "text-davinci-002"</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Davinci Most capable GPT-3 model. Can do any task the other models can do, often with higher quality,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max_requests</a:t>
            </a:r>
            <a:r>
              <a:rPr lang="en-GB" sz="1800" dirty="0">
                <a:effectLst/>
                <a:latin typeface="Calibri" panose="020F0502020204030204" pitchFamily="34" charset="0"/>
                <a:ea typeface="DengXian" panose="02010600030101010101" pitchFamily="2" charset="-122"/>
                <a:cs typeface="Times New Roman" panose="02020603050405020304" pitchFamily="18" charset="0"/>
              </a:rPr>
              <a:t>: 2,049 tokens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10</a:t>
            </a:fld>
            <a:endParaRPr lang="en-US"/>
          </a:p>
        </p:txBody>
      </p:sp>
    </p:spTree>
    <p:extLst>
      <p:ext uri="{BB962C8B-B14F-4D97-AF65-F5344CB8AC3E}">
        <p14:creationId xmlns:p14="http://schemas.microsoft.com/office/powerpoint/2010/main" val="2833808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11</a:t>
            </a:fld>
            <a:endParaRPr lang="en-US"/>
          </a:p>
        </p:txBody>
      </p:sp>
    </p:spTree>
    <p:extLst>
      <p:ext uri="{BB962C8B-B14F-4D97-AF65-F5344CB8AC3E}">
        <p14:creationId xmlns:p14="http://schemas.microsoft.com/office/powerpoint/2010/main" val="12723506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12</a:t>
            </a:fld>
            <a:endParaRPr lang="en-US"/>
          </a:p>
        </p:txBody>
      </p:sp>
    </p:spTree>
    <p:extLst>
      <p:ext uri="{BB962C8B-B14F-4D97-AF65-F5344CB8AC3E}">
        <p14:creationId xmlns:p14="http://schemas.microsoft.com/office/powerpoint/2010/main" val="23361539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742950" lvl="1" indent="-285750">
              <a:buFont typeface="Courier New" panose="02070309020205020404" pitchFamily="49" charset="0"/>
              <a:buChar char="o"/>
            </a:pPr>
            <a:r>
              <a:rPr lang="en-US" sz="1200" dirty="0"/>
              <a:t>Wrap up similarity computation, prompting engineering in </a:t>
            </a:r>
            <a:r>
              <a:rPr lang="en-US" sz="1200" dirty="0" err="1"/>
              <a:t>qa_model</a:t>
            </a:r>
            <a:endParaRPr lang="en-US" sz="1200" dirty="0"/>
          </a:p>
          <a:p>
            <a:pPr marL="742950" lvl="1" indent="-285750">
              <a:buFont typeface="Courier New" panose="02070309020205020404" pitchFamily="49" charset="0"/>
              <a:buChar char="o"/>
            </a:pPr>
            <a:endParaRPr lang="en-US" sz="1200" dirty="0"/>
          </a:p>
          <a:p>
            <a:pPr marL="742950" lvl="1" indent="-285750">
              <a:buFont typeface="Courier New" panose="02070309020205020404" pitchFamily="49" charset="0"/>
              <a:buChar char="o"/>
            </a:pPr>
            <a:r>
              <a:rPr lang="en-US" sz="1200" dirty="0"/>
              <a:t>Expose API:  </a:t>
            </a:r>
            <a:r>
              <a:rPr lang="en-US" sz="1200" dirty="0">
                <a:hlinkClick r:id="rId3"/>
              </a:rPr>
              <a:t>http://localhost:8000/ask</a:t>
            </a:r>
            <a:r>
              <a:rPr lang="en-US" sz="1200" dirty="0"/>
              <a:t> </a:t>
            </a:r>
          </a:p>
          <a:p>
            <a:r>
              <a:rPr lang="en-US" sz="1800" dirty="0" err="1">
                <a:effectLst/>
                <a:latin typeface="Calibri" panose="020F0502020204030204" pitchFamily="34" charset="0"/>
                <a:ea typeface="DengXian" panose="02010600030101010101" pitchFamily="2" charset="-122"/>
                <a:cs typeface="Times New Roman" panose="02020603050405020304" pitchFamily="18" charset="0"/>
              </a:rPr>
              <a:t>FastAPI</a:t>
            </a:r>
            <a:r>
              <a:rPr lang="en-US" sz="1800" dirty="0">
                <a:effectLst/>
                <a:latin typeface="Calibri" panose="020F0502020204030204" pitchFamily="34" charset="0"/>
                <a:ea typeface="DengXian" panose="02010600030101010101" pitchFamily="2" charset="-122"/>
                <a:cs typeface="Times New Roman" panose="02020603050405020304" pitchFamily="18" charset="0"/>
              </a:rPr>
              <a:t> is currently the most popular and high-performance framework to build API with pythons.</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Initialize a </a:t>
            </a:r>
            <a:r>
              <a:rPr lang="en-US" sz="1800" dirty="0" err="1">
                <a:effectLst/>
                <a:latin typeface="Calibri" panose="020F0502020204030204" pitchFamily="34" charset="0"/>
                <a:ea typeface="DengXian" panose="02010600030101010101" pitchFamily="2" charset="-122"/>
                <a:cs typeface="Times New Roman" panose="02020603050405020304" pitchFamily="18" charset="0"/>
              </a:rPr>
              <a:t>fastapi</a:t>
            </a:r>
            <a:r>
              <a:rPr lang="en-US" sz="1800" dirty="0">
                <a:effectLst/>
                <a:latin typeface="Calibri" panose="020F0502020204030204" pitchFamily="34" charset="0"/>
                <a:ea typeface="DengXian" panose="02010600030101010101" pitchFamily="2" charset="-122"/>
                <a:cs typeface="Times New Roman" panose="02020603050405020304" pitchFamily="18" charset="0"/>
              </a:rPr>
              <a:t> instance, then use decorator to pass the self-defined callback: the ask function to the </a:t>
            </a:r>
            <a:r>
              <a:rPr lang="en-US" sz="1800" dirty="0" err="1">
                <a:effectLst/>
                <a:latin typeface="Calibri" panose="020F0502020204030204" pitchFamily="34" charset="0"/>
                <a:ea typeface="DengXian" panose="02010600030101010101" pitchFamily="2" charset="-122"/>
                <a:cs typeface="Times New Roman" panose="02020603050405020304" pitchFamily="18" charset="0"/>
              </a:rPr>
              <a:t>fastAPI</a:t>
            </a:r>
            <a:r>
              <a:rPr lang="en-US" sz="1800" dirty="0">
                <a:effectLst/>
                <a:latin typeface="Calibri" panose="020F0502020204030204" pitchFamily="34" charset="0"/>
                <a:ea typeface="DengXian" panose="02010600030101010101" pitchFamily="2" charset="-122"/>
                <a:cs typeface="Times New Roman" panose="02020603050405020304" pitchFamily="18" charset="0"/>
              </a:rPr>
              <a:t> post function. Now every time when a post request is fired, it will pass query to the self-defined ask function.</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pPr marL="742950" lvl="1" indent="-285750">
              <a:buFont typeface="Courier New" panose="02070309020205020404" pitchFamily="49" charset="0"/>
              <a:buChar char="o"/>
            </a:pPr>
            <a:endParaRPr lang="en-US" sz="1200" dirty="0"/>
          </a:p>
          <a:p>
            <a:pPr marL="742950" lvl="1" indent="-285750">
              <a:buFont typeface="Courier New" panose="02070309020205020404" pitchFamily="49" charset="0"/>
              <a:buChar char="o"/>
            </a:pPr>
            <a:endParaRPr lang="en-US" sz="1200" dirty="0"/>
          </a:p>
          <a:p>
            <a:pPr marL="742950" lvl="1" indent="-285750">
              <a:buFont typeface="Courier New" panose="02070309020205020404" pitchFamily="49" charset="0"/>
              <a:buChar char="o"/>
            </a:pPr>
            <a:r>
              <a:rPr lang="en-US" sz="1200" dirty="0"/>
              <a:t>Serving using </a:t>
            </a:r>
            <a:r>
              <a:rPr lang="en-US" sz="1200" dirty="0" err="1"/>
              <a:t>uvicorn</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err="1">
                <a:effectLst/>
                <a:latin typeface="Calibri" panose="020F0502020204030204" pitchFamily="34" charset="0"/>
                <a:ea typeface="DengXian" panose="02010600030101010101" pitchFamily="2" charset="-122"/>
                <a:cs typeface="Times New Roman" panose="02020603050405020304" pitchFamily="18" charset="0"/>
              </a:rPr>
              <a:t>Uvicorn</a:t>
            </a:r>
            <a:r>
              <a:rPr lang="en-GB" sz="1800" dirty="0">
                <a:effectLst/>
                <a:latin typeface="Calibri" panose="020F0502020204030204" pitchFamily="34" charset="0"/>
                <a:ea typeface="DengXian" panose="02010600030101010101" pitchFamily="2" charset="-122"/>
                <a:cs typeface="Times New Roman" panose="02020603050405020304" pitchFamily="18" charset="0"/>
              </a:rPr>
              <a:t> is a web server implementation for python. Once it set up, it listens to the http request from the specified port. If a request is sent to that port, and the request is pre-defined, it triggers the associated post function. Otherwise, it response {</a:t>
            </a:r>
            <a:r>
              <a:rPr lang="en-GB" sz="1800" dirty="0">
                <a:solidFill>
                  <a:srgbClr val="A31515"/>
                </a:solidFill>
                <a:effectLst/>
                <a:latin typeface="Menlo" panose="020B0609030804020204" pitchFamily="49" charset="0"/>
                <a:ea typeface="Times New Roman" panose="02020603050405020304" pitchFamily="18" charset="0"/>
                <a:cs typeface="Times New Roman" panose="02020603050405020304" pitchFamily="18" charset="0"/>
              </a:rPr>
              <a:t>"detail"</a:t>
            </a:r>
            <a:r>
              <a:rPr lang="en-GB" sz="1800" dirty="0">
                <a:solidFill>
                  <a:srgbClr val="000000"/>
                </a:solidFill>
                <a:effectLst/>
                <a:latin typeface="Menlo" panose="020B0609030804020204" pitchFamily="49" charset="0"/>
                <a:ea typeface="Times New Roman" panose="02020603050405020304" pitchFamily="18" charset="0"/>
                <a:cs typeface="Times New Roman" panose="02020603050405020304" pitchFamily="18" charset="0"/>
              </a:rPr>
              <a:t>: </a:t>
            </a:r>
            <a:r>
              <a:rPr lang="en-GB" sz="1800" dirty="0">
                <a:solidFill>
                  <a:srgbClr val="0451A5"/>
                </a:solidFill>
                <a:effectLst/>
                <a:latin typeface="Menlo" panose="020B0609030804020204" pitchFamily="49" charset="0"/>
                <a:ea typeface="Times New Roman" panose="02020603050405020304" pitchFamily="18" charset="0"/>
                <a:cs typeface="Times New Roman" panose="02020603050405020304" pitchFamily="18" charset="0"/>
              </a:rPr>
              <a:t>"Not Found"</a:t>
            </a:r>
            <a:r>
              <a:rPr lang="en-GB" sz="1800" dirty="0">
                <a:effectLst/>
                <a:latin typeface="Calibri" panose="020F0502020204030204" pitchFamily="34" charset="0"/>
                <a:ea typeface="DengXian" panose="02010600030101010101" pitchFamily="2" charset="-122"/>
                <a:cs typeface="Times New Roman" panose="02020603050405020304" pitchFamily="18" charset="0"/>
              </a:rPr>
              <a:t>}</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13</a:t>
            </a:fld>
            <a:endParaRPr lang="en-US"/>
          </a:p>
        </p:txBody>
      </p:sp>
    </p:spTree>
    <p:extLst>
      <p:ext uri="{BB962C8B-B14F-4D97-AF65-F5344CB8AC3E}">
        <p14:creationId xmlns:p14="http://schemas.microsoft.com/office/powerpoint/2010/main" val="6302290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14</a:t>
            </a:fld>
            <a:endParaRPr lang="en-US"/>
          </a:p>
        </p:txBody>
      </p:sp>
    </p:spTree>
    <p:extLst>
      <p:ext uri="{BB962C8B-B14F-4D97-AF65-F5344CB8AC3E}">
        <p14:creationId xmlns:p14="http://schemas.microsoft.com/office/powerpoint/2010/main" val="38361062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dirty="0">
                <a:effectLst/>
                <a:latin typeface="Calibri" panose="020F0502020204030204" pitchFamily="34" charset="0"/>
                <a:ea typeface="DengXian" panose="02010600030101010101" pitchFamily="2" charset="-122"/>
                <a:cs typeface="Times New Roman" panose="02020603050405020304" pitchFamily="18" charset="0"/>
              </a:rPr>
              <a:t>That brings to the end of my demo.</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I personally feel excited to know how powerful the GPT is. Especially amazed by its in-context learning. It gives non-NLP expert such as me some room for imagination. Because it means building specific service using LLM is much easier in terms of the cost, data preparation kind of thing.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In the in-context learning or the few-shot prompting, it’s not about how many examples the model sees, it’s about how variety in the examples the model can see. When the examples are various enough (some researchers say 20 Examples), the model can automatically generalise to unseen prompts.</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US" sz="1800" dirty="0" err="1">
                <a:effectLst/>
                <a:latin typeface="Calibri" panose="020F0502020204030204" pitchFamily="34" charset="0"/>
                <a:ea typeface="DengXian" panose="02010600030101010101" pitchFamily="2" charset="-122"/>
                <a:cs typeface="Times New Roman" panose="02020603050405020304" pitchFamily="18" charset="0"/>
              </a:rPr>
              <a:t>OpenAI</a:t>
            </a:r>
            <a:r>
              <a:rPr lang="en-US" sz="1800" dirty="0">
                <a:effectLst/>
                <a:latin typeface="Calibri" panose="020F0502020204030204" pitchFamily="34" charset="0"/>
                <a:ea typeface="DengXian" panose="02010600030101010101" pitchFamily="2" charset="-122"/>
                <a:cs typeface="Times New Roman" panose="02020603050405020304" pitchFamily="18" charset="0"/>
              </a:rPr>
              <a:t> released GPT3.5 API last week, after upgrading the </a:t>
            </a:r>
            <a:r>
              <a:rPr lang="en-US" sz="1800" dirty="0" err="1">
                <a:effectLst/>
                <a:latin typeface="Calibri" panose="020F0502020204030204" pitchFamily="34" charset="0"/>
                <a:ea typeface="DengXian" panose="02010600030101010101" pitchFamily="2" charset="-122"/>
                <a:cs typeface="Times New Roman" panose="02020603050405020304" pitchFamily="18" charset="0"/>
              </a:rPr>
              <a:t>Openai</a:t>
            </a:r>
            <a:r>
              <a:rPr lang="en-US" sz="1800" dirty="0">
                <a:effectLst/>
                <a:latin typeface="Calibri" panose="020F0502020204030204" pitchFamily="34" charset="0"/>
                <a:ea typeface="DengXian" panose="02010600030101010101" pitchFamily="2" charset="-122"/>
                <a:cs typeface="Times New Roman" panose="02020603050405020304" pitchFamily="18" charset="0"/>
              </a:rPr>
              <a:t> package to 0.27, then can call </a:t>
            </a:r>
            <a:r>
              <a:rPr lang="en-US" sz="1800" dirty="0" err="1">
                <a:effectLst/>
                <a:latin typeface="Calibri" panose="020F0502020204030204" pitchFamily="34" charset="0"/>
                <a:ea typeface="DengXian" panose="02010600030101010101" pitchFamily="2" charset="-122"/>
                <a:cs typeface="Times New Roman" panose="02020603050405020304" pitchFamily="18" charset="0"/>
              </a:rPr>
              <a:t>ChatCompletion</a:t>
            </a:r>
            <a:r>
              <a:rPr lang="en-US" sz="1800" dirty="0">
                <a:effectLst/>
                <a:latin typeface="Calibri" panose="020F0502020204030204" pitchFamily="34" charset="0"/>
                <a:ea typeface="DengXian" panose="02010600030101010101" pitchFamily="2" charset="-122"/>
                <a:cs typeface="Times New Roman" panose="02020603050405020304" pitchFamily="18" charset="0"/>
              </a:rPr>
              <a:t> model.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Myself haven't tried it out for GPT3.5, but I think just a little bit modification in the code, it can work with new model.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So if you're interested, maybe this code can be a quick starter code.</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15</a:t>
            </a:fld>
            <a:endParaRPr lang="en-US"/>
          </a:p>
        </p:txBody>
      </p:sp>
    </p:spTree>
    <p:extLst>
      <p:ext uri="{BB962C8B-B14F-4D97-AF65-F5344CB8AC3E}">
        <p14:creationId xmlns:p14="http://schemas.microsoft.com/office/powerpoint/2010/main" val="13747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Deep Learning was introduced to NLP field around 2013, the popular deep learning technology in NLP was mainly relied on RNN model.</a:t>
            </a:r>
          </a:p>
          <a:p>
            <a:r>
              <a:rPr lang="en-US" dirty="0"/>
              <a:t>It uses RNN as typical feature extractor, and encoder-decoder as typical architecture for various specific tasks.</a:t>
            </a:r>
          </a:p>
          <a:p>
            <a:endParaRPr lang="en-US" dirty="0"/>
          </a:p>
          <a:p>
            <a:r>
              <a:rPr lang="en-US" dirty="0"/>
              <a:t>e.g. Text understanding (text classification, sentiment analysis etc.), Text generation (machine translation, dialogue system, text summarization etc.)</a:t>
            </a:r>
          </a:p>
          <a:p>
            <a:endParaRPr lang="en-US" dirty="0"/>
          </a:p>
          <a:p>
            <a:r>
              <a:rPr lang="en-US" dirty="0"/>
              <a:t>Encoder is used for language modelling, which usually uses RNN model (e.g. LSTM) to encode given words, then predicts the statistical likelihood of next word.</a:t>
            </a:r>
          </a:p>
          <a:p>
            <a:endParaRPr lang="en-US" dirty="0"/>
          </a:p>
          <a:p>
            <a:r>
              <a:rPr lang="en-US" dirty="0"/>
              <a:t>Decoder is used for text generation. There’re some algorithms, they provides different solution in how to select next output according to the probability distribution generated by the encoder.</a:t>
            </a:r>
          </a:p>
          <a:p>
            <a:endParaRPr lang="en-US" dirty="0"/>
          </a:p>
          <a:p>
            <a:r>
              <a:rPr lang="en-US" dirty="0"/>
              <a:t>For example, top-n sampling algorithm is a sampling based approach, it randomly picks next output from top-n most likely candidates. If n=1, it picks the most likely word, the n can controls the variation in the output. Can be used in story telling kind of creation. </a:t>
            </a:r>
          </a:p>
          <a:p>
            <a:endParaRPr lang="en-US" dirty="0"/>
          </a:p>
          <a:p>
            <a:r>
              <a:rPr lang="en-US" sz="1800" dirty="0">
                <a:effectLst/>
                <a:latin typeface="Calibri" panose="020F0502020204030204" pitchFamily="34" charset="0"/>
                <a:ea typeface="DengXian" panose="02010600030101010101" pitchFamily="2" charset="-122"/>
                <a:cs typeface="Times New Roman" panose="02020603050405020304" pitchFamily="18" charset="0"/>
              </a:rPr>
              <a:t>But using RNN as encoder-decoder doesn’t seem to have advantage compared to non-deep learning approach in terms of the performance.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One reason could be the representations of features extracted by RNN are not expressive enough, it didn’t effectively absorb the knowledge in the data.</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For example, same word maps to same embedding, however, the word in different context may carry different meaning.</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e.g. bank: a nice walk by the river bank, another sentence: walk to the bank and get cash.</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This is overcome by introducing transformer.</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Another reason could be the training dataset is limited. Because by that time before the LLM occurs, there’s no universal model to handle all NLP tasks. Different tasks are handled specifically, and it only uses the dataset for that specific task. The limited dataset limits the potential of scaling model parameters.</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NLP 2.0 introduces large language model which significantly changes the NLP field.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It uses transformer as pre-trained model. </a:t>
            </a:r>
          </a:p>
          <a:p>
            <a:r>
              <a:rPr lang="en-GB" sz="1800" dirty="0">
                <a:effectLst/>
                <a:highlight>
                  <a:srgbClr val="FFFF00"/>
                </a:highlight>
                <a:latin typeface="Calibri" panose="020F0502020204030204" pitchFamily="34" charset="0"/>
                <a:ea typeface="DengXian" panose="02010600030101010101" pitchFamily="2" charset="-122"/>
                <a:cs typeface="Times New Roman" panose="02020603050405020304" pitchFamily="18" charset="0"/>
              </a:rPr>
              <a:t>Transformer uses multi-head attention, which is more expressive than RNN.</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Because Transformer will output contextualised embedding that carries the context information of the word in that sentence, and it can be different than initial input embedding.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In first example, the contextualised embedding for bank may be more related to river, the bank in second example may be more related to cash.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This information will be used as weight to create a new context embedding for the bank. In math, it’s about doing dot product between bank and other words, then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softmax</a:t>
            </a:r>
            <a:r>
              <a:rPr lang="en-GB" sz="1800" dirty="0">
                <a:effectLst/>
                <a:latin typeface="Calibri" panose="020F0502020204030204" pitchFamily="34" charset="0"/>
                <a:ea typeface="DengXian" panose="02010600030101010101" pitchFamily="2" charset="-122"/>
                <a:cs typeface="Times New Roman" panose="02020603050405020304" pitchFamily="18" charset="0"/>
              </a:rPr>
              <a:t> the value to normalise the similarity score between 0 and 1, then use the score as weight to do the linear combination of its context word to generate a new word embedding for the bank, the new embedding of bank in two different sentence has different embedding. This is basically how self-attention works.</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When doing the context embedding, </a:t>
            </a:r>
            <a:r>
              <a:rPr lang="en-US" sz="1800" dirty="0">
                <a:effectLst/>
                <a:latin typeface="Calibri" panose="020F0502020204030204" pitchFamily="34" charset="0"/>
                <a:ea typeface="DengXian" panose="02010600030101010101" pitchFamily="2" charset="-122"/>
                <a:cs typeface="Times New Roman" panose="02020603050405020304" pitchFamily="18" charset="0"/>
              </a:rPr>
              <a:t>B</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ert</a:t>
            </a:r>
            <a:r>
              <a:rPr lang="en-GB" sz="1800" dirty="0">
                <a:effectLst/>
                <a:latin typeface="Calibri" panose="020F0502020204030204" pitchFamily="34" charset="0"/>
                <a:ea typeface="DengXian" panose="02010600030101010101" pitchFamily="2" charset="-122"/>
                <a:cs typeface="Times New Roman" panose="02020603050405020304" pitchFamily="18" charset="0"/>
              </a:rPr>
              <a:t> and GPT does it slightly differently.</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in Bert, the output of each token has the entire context in the sentence.</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Bi-directional: Make prediction using information from two directions.</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e.g. I went to __ for study.</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guess: (high probability) library, classroom</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won’t guess: (low probability) shopping mall, pub</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Like we do English cloze, combining information at both ends of the space.</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In GPT, the output of each token in the sentence only has the context of previous words.</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Autoregressive: Make prediction from left to right.</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Like we do in writing, we must be thinking while writing.</a:t>
            </a:r>
            <a:endParaRPr lang="en-GB" sz="1800" dirty="0">
              <a:effectLst/>
              <a:latin typeface="Times New Roman" panose="02020603050405020304" pitchFamily="18" charset="0"/>
              <a:ea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Autoregression simply means </a:t>
            </a:r>
            <a:r>
              <a:rPr lang="en-GB" sz="1800" b="1" dirty="0">
                <a:effectLst/>
                <a:latin typeface="Calibri" panose="020F0502020204030204" pitchFamily="34" charset="0"/>
                <a:ea typeface="DengXian" panose="02010600030101010101" pitchFamily="2" charset="-122"/>
                <a:cs typeface="Times New Roman" panose="02020603050405020304" pitchFamily="18" charset="0"/>
              </a:rPr>
              <a:t>regression on self.</a:t>
            </a:r>
            <a:r>
              <a:rPr lang="en-GB" sz="1800" dirty="0">
                <a:effectLst/>
                <a:latin typeface="Calibri" panose="020F0502020204030204" pitchFamily="34" charset="0"/>
                <a:ea typeface="DengXian" panose="02010600030101010101" pitchFamily="2" charset="-122"/>
                <a:cs typeface="Times New Roman" panose="02020603050405020304" pitchFamily="18" charset="0"/>
              </a:rPr>
              <a:t> It mean given the previously observed outcomes of that sequence, predicting a future outcome of a sequence.</a:t>
            </a:r>
            <a:endParaRPr lang="en-GB" sz="1800" dirty="0">
              <a:effectLst/>
              <a:latin typeface="Times New Roman" panose="02020603050405020304" pitchFamily="18" charset="0"/>
              <a:ea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endParaRPr lang="en-GB" sz="1800" dirty="0">
              <a:effectLst/>
              <a:latin typeface="Times New Roman" panose="02020603050405020304" pitchFamily="18" charset="0"/>
              <a:ea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The difference among them led to Bert being better at natural language understanding tasks, GPT better at natural language generation tasks.</a:t>
            </a:r>
            <a:endParaRPr lang="en-GB"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8107019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Calibri" panose="020F0502020204030204" pitchFamily="34" charset="0"/>
                <a:ea typeface="DengXian" panose="02010600030101010101" pitchFamily="2" charset="-122"/>
                <a:cs typeface="Times New Roman" panose="02020603050405020304" pitchFamily="18" charset="0"/>
              </a:rPr>
              <a:t>What happens as the model scales increases?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Calibri" panose="020F0502020204030204" pitchFamily="34" charset="0"/>
                <a:ea typeface="DengXian" panose="02010600030101010101" pitchFamily="2" charset="-122"/>
                <a:cs typeface="Times New Roman" panose="02020603050405020304" pitchFamily="18" charset="0"/>
              </a:rPr>
              <a:t>An interesting finding is there’re two different performance patterns while the number of model parameter increases.</a:t>
            </a:r>
          </a:p>
          <a:p>
            <a:endParaRPr lang="en-US" dirty="0"/>
          </a:p>
          <a:p>
            <a:r>
              <a:rPr lang="en-GB" sz="1800" dirty="0">
                <a:effectLst/>
                <a:latin typeface="Calibri" panose="020F0502020204030204" pitchFamily="34" charset="0"/>
                <a:ea typeface="DengXian" panose="02010600030101010101" pitchFamily="2" charset="-122"/>
                <a:cs typeface="Times New Roman" panose="02020603050405020304" pitchFamily="18" charset="0"/>
              </a:rPr>
              <a:t>X axis: the number of model parameter, increasing exponentially.</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Y axis: the performance</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Some model abilities can be improved by scaling up the number of parameters.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Those abilities occur in both small model and large model. But as the number of model parameter increases exponentially, the performance gets better.</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Some model abilities are suddenly unlocked only when the number of parameters reached to certain threshold. And LLMs are not directly trained to have these abilities. This is called emergent ability.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Researchers found these abilities in both small and large model shares some similarities. For example, they tend to be knowledge-intensive task. Language understanding tasks are knowledge-intensive tasks, such as text classification, sentiment analysis etc.</a:t>
            </a:r>
            <a:r>
              <a:rPr lang="en-GB" sz="2800" dirty="0">
                <a:effectLst/>
              </a:rPr>
              <a:t>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Those abilities only occur in large model tend to be tasks that requires multi-step reasoning. For example, train the model to be able to write summery for news, and train the model to be able to write the code, and surprisingly the LLM can write summery for the code.</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Despite scaling up the parameters improves the performance of the model, some abilities can also be improved by using prompting.</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3278919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Calibri" panose="020F0502020204030204" pitchFamily="34" charset="0"/>
                <a:ea typeface="DengXian" panose="02010600030101010101" pitchFamily="2" charset="-122"/>
                <a:cs typeface="Times New Roman" panose="02020603050405020304" pitchFamily="18" charset="0"/>
              </a:rPr>
              <a:t>Fine-tuning vs. prompting is another major difference between Bert and GPT.</a:t>
            </a:r>
          </a:p>
          <a:p>
            <a:endParaRPr lang="en-US" dirty="0"/>
          </a:p>
          <a:p>
            <a:r>
              <a:rPr lang="en-GB" sz="1800" dirty="0">
                <a:effectLst/>
                <a:latin typeface="Calibri" panose="020F0502020204030204" pitchFamily="34" charset="0"/>
                <a:ea typeface="DengXian" panose="02010600030101010101" pitchFamily="2" charset="-122"/>
                <a:cs typeface="Times New Roman" panose="02020603050405020304" pitchFamily="18" charset="0"/>
              </a:rPr>
              <a:t>Bert and GPT both have their pre-trained model, to use the model in domain specific task, (let’s say, identify if the article contains illegal information or not), Bert and GPT does it differently.</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Bert uses fine-tuning. Fine-tuning would require some data to be collected in that specific domain, then the data will be used to fine-tune the model, usually the parameters of the layers’ that are close to the output layer will be modified. It’s like 2nd-time learning.</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Prompting is different. Prompting only shows the model some examples or guidance in that domain, then the model’s performance can be improved.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Providing some examples is called few-shot prompting.</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Providing reasoning examples is called chain-of-thought prompting.</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Providing zero examples is called zero-shot prompting or instruct. This is what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chatGPT</a:t>
            </a:r>
            <a:r>
              <a:rPr lang="en-GB" sz="1800" dirty="0">
                <a:effectLst/>
                <a:latin typeface="Calibri" panose="020F0502020204030204" pitchFamily="34" charset="0"/>
                <a:ea typeface="DengXian" panose="02010600030101010101" pitchFamily="2" charset="-122"/>
                <a:cs typeface="Times New Roman" panose="02020603050405020304" pitchFamily="18" charset="0"/>
              </a:rPr>
              <a:t> uses.</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Prompting’s not fine tuning, because the parameters of the model won’t be modified. it’s like saying to the model: “hey bro, take a look into it, use it as reference, but don’t take it personally”. It’s really amazing, and till now the reason is unknown, “we don’t know why, but it works”.</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pPr marL="342900" lvl="0" indent="-342900">
              <a:buFont typeface="Calibri" panose="020F0502020204030204" pitchFamily="34" charset="0"/>
              <a:buChar char="-"/>
            </a:pPr>
            <a:r>
              <a:rPr lang="en-GB" sz="1800" dirty="0">
                <a:effectLst/>
                <a:latin typeface="Calibri" panose="020F0502020204030204" pitchFamily="34" charset="0"/>
                <a:ea typeface="DengXian" panose="02010600030101010101" pitchFamily="2" charset="-122"/>
                <a:cs typeface="Times New Roman" panose="02020603050405020304" pitchFamily="18" charset="0"/>
              </a:rPr>
              <a:t>few-shot prompting:</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GPT 3.0 uses few-shot prompting. It is effective because it is found prompt is more effective to tell the model how to do the task rather than describing the task using human language to the model.</a:t>
            </a:r>
          </a:p>
          <a:p>
            <a:r>
              <a:rPr lang="en-GB" sz="1800" b="1" dirty="0">
                <a:effectLst/>
                <a:latin typeface="Calibri" panose="020F0502020204030204" pitchFamily="34" charset="0"/>
                <a:ea typeface="DengXian" panose="02010600030101010101" pitchFamily="2" charset="-122"/>
                <a:cs typeface="Times New Roman" panose="02020603050405020304" pitchFamily="18" charset="0"/>
              </a:rPr>
              <a:t>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The example of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Xn</a:t>
            </a:r>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Yn</a:t>
            </a:r>
            <a:r>
              <a:rPr lang="en-GB" sz="1800" dirty="0">
                <a:effectLst/>
                <a:latin typeface="Calibri" panose="020F0502020204030204" pitchFamily="34" charset="0"/>
                <a:ea typeface="DengXian" panose="02010600030101010101" pitchFamily="2" charset="-122"/>
                <a:cs typeface="Times New Roman" panose="02020603050405020304" pitchFamily="18" charset="0"/>
              </a:rPr>
              <a:t>, {prompt: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Xn</a:t>
            </a:r>
            <a:r>
              <a:rPr lang="en-GB" sz="1800" dirty="0">
                <a:effectLst/>
                <a:latin typeface="Calibri" panose="020F0502020204030204" pitchFamily="34" charset="0"/>
                <a:ea typeface="DengXian" panose="02010600030101010101" pitchFamily="2" charset="-122"/>
                <a:cs typeface="Times New Roman" panose="02020603050405020304" pitchFamily="18" charset="0"/>
              </a:rPr>
              <a:t>, ideal generated text: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Yn</a:t>
            </a:r>
            <a:r>
              <a:rPr lang="en-GB" sz="1800" dirty="0">
                <a:effectLst/>
                <a:latin typeface="Calibri" panose="020F0502020204030204" pitchFamily="34" charset="0"/>
                <a:ea typeface="DengXian" panose="02010600030101010101" pitchFamily="2" charset="-122"/>
                <a:cs typeface="Times New Roman" panose="02020603050405020304" pitchFamily="18" charset="0"/>
              </a:rPr>
              <a:t>} doesn’t have to be correctly mapped. If swap the value of Yi and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Yj</a:t>
            </a:r>
            <a:r>
              <a:rPr lang="en-GB" sz="1800" dirty="0">
                <a:effectLst/>
                <a:latin typeface="Calibri" panose="020F0502020204030204" pitchFamily="34" charset="0"/>
                <a:ea typeface="DengXian" panose="02010600030101010101" pitchFamily="2" charset="-122"/>
                <a:cs typeface="Times New Roman" panose="02020603050405020304" pitchFamily="18" charset="0"/>
              </a:rPr>
              <a:t>, it doesn’t affect the performance of the model, which means the LLM doesn’t learn a mapping function between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Xn</a:t>
            </a:r>
            <a:r>
              <a:rPr lang="en-GB" sz="1800" dirty="0">
                <a:effectLst/>
                <a:latin typeface="Calibri" panose="020F0502020204030204" pitchFamily="34" charset="0"/>
                <a:ea typeface="DengXian" panose="02010600030101010101" pitchFamily="2" charset="-122"/>
                <a:cs typeface="Times New Roman" panose="02020603050405020304" pitchFamily="18" charset="0"/>
              </a:rPr>
              <a:t> and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Yn</a:t>
            </a:r>
            <a:r>
              <a:rPr lang="en-GB" sz="1800" dirty="0">
                <a:effectLst/>
                <a:latin typeface="Calibri" panose="020F0502020204030204" pitchFamily="34" charset="0"/>
                <a:ea typeface="DengXian" panose="02010600030101010101" pitchFamily="2" charset="-122"/>
                <a:cs typeface="Times New Roman" panose="02020603050405020304" pitchFamily="18" charset="0"/>
              </a:rPr>
              <a:t>, otherwise the wrong labelling would cause a serious issue.</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But if change Yi to another random answer that is beyond the scope, the performance of the model will be affected. Turns out what is matters to the model is the distribution of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Xn</a:t>
            </a:r>
            <a:r>
              <a:rPr lang="en-GB" sz="1800" dirty="0">
                <a:effectLst/>
                <a:latin typeface="Calibri" panose="020F0502020204030204" pitchFamily="34" charset="0"/>
                <a:ea typeface="DengXian" panose="02010600030101010101" pitchFamily="2" charset="-122"/>
                <a:cs typeface="Times New Roman" panose="02020603050405020304" pitchFamily="18" charset="0"/>
              </a:rPr>
              <a:t> and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Yn</a:t>
            </a:r>
            <a:r>
              <a:rPr lang="en-GB" sz="1800" dirty="0">
                <a:effectLst/>
                <a:latin typeface="Calibri" panose="020F0502020204030204" pitchFamily="34" charset="0"/>
                <a:ea typeface="DengXian" panose="02010600030101010101" pitchFamily="2" charset="-122"/>
                <a:cs typeface="Times New Roman" panose="02020603050405020304" pitchFamily="18" charset="0"/>
              </a:rPr>
              <a:t>. But the real reason behind it is still a mystery.</a:t>
            </a:r>
          </a:p>
          <a:p>
            <a:endParaRPr lang="en-GB" sz="1800" dirty="0">
              <a:effectLst/>
              <a:latin typeface="Times New Roman" panose="02020603050405020304" pitchFamily="18" charset="0"/>
              <a:ea typeface="Times New Roman" panose="02020603050405020304" pitchFamily="18" charset="0"/>
            </a:endParaRPr>
          </a:p>
          <a:p>
            <a:pPr marL="342900" lvl="0" indent="-342900">
              <a:buFont typeface="Calibri" panose="020F0502020204030204" pitchFamily="34" charset="0"/>
              <a:buChar char="-"/>
            </a:pPr>
            <a:r>
              <a:rPr lang="en-GB" sz="1800" dirty="0">
                <a:effectLst/>
                <a:latin typeface="Calibri" panose="020F0502020204030204" pitchFamily="34" charset="0"/>
                <a:ea typeface="DengXian" panose="02010600030101010101" pitchFamily="2" charset="-122"/>
                <a:cs typeface="Times New Roman" panose="02020603050405020304" pitchFamily="18" charset="0"/>
              </a:rPr>
              <a:t>Chain-of-thought:</a:t>
            </a:r>
            <a:endParaRPr lang="en-GB" sz="1800" dirty="0">
              <a:effectLst/>
              <a:latin typeface="Times New Roman" panose="02020603050405020304" pitchFamily="18" charset="0"/>
              <a:ea typeface="DengXian" panose="02010600030101010101" pitchFamily="2" charset="-122"/>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The pictures at right shows an example of chain-of-thought prompting. The standard prompting shows that the model’s output answer to the second question is wrong.</a:t>
            </a:r>
            <a:endParaRPr lang="en-GB" sz="1800" dirty="0">
              <a:effectLst/>
              <a:latin typeface="Times New Roman" panose="02020603050405020304" pitchFamily="18" charset="0"/>
              <a:ea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But after adding reasoning steps to the first question, and then use this as an example, ask the second question again, the model’s output answer to the second question is correct.</a:t>
            </a:r>
            <a:endParaRPr lang="en-GB" sz="1800" dirty="0">
              <a:effectLst/>
              <a:latin typeface="Times New Roman" panose="02020603050405020304" pitchFamily="18" charset="0"/>
              <a:ea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Assumption: it may remind the model of the reasoning knowledge in its training materials, and activate its dead memory, so it began to imitate those reasoning process and deduce them step by step. Still, a mystery.</a:t>
            </a:r>
          </a:p>
          <a:p>
            <a:endParaRPr lang="en-GB" sz="1800" dirty="0">
              <a:effectLst/>
              <a:latin typeface="Times New Roman" panose="02020603050405020304" pitchFamily="18" charset="0"/>
              <a:ea typeface="Times New Roman" panose="02020603050405020304" pitchFamily="18" charset="0"/>
            </a:endParaRPr>
          </a:p>
          <a:p>
            <a:pPr marL="342900" lvl="0" indent="-342900">
              <a:buFont typeface="Calibri" panose="020F0502020204030204" pitchFamily="34" charset="0"/>
              <a:buChar char="-"/>
            </a:pPr>
            <a:r>
              <a:rPr lang="en-GB" sz="1800" dirty="0">
                <a:effectLst/>
                <a:latin typeface="Calibri" panose="020F0502020204030204" pitchFamily="34" charset="0"/>
                <a:ea typeface="DengXian" panose="02010600030101010101" pitchFamily="2" charset="-122"/>
                <a:cs typeface="Times New Roman" panose="02020603050405020304" pitchFamily="18" charset="0"/>
              </a:rPr>
              <a:t>Zero-shot prompting:</a:t>
            </a:r>
          </a:p>
          <a:p>
            <a:r>
              <a:rPr lang="en-GB" sz="1800" dirty="0" err="1">
                <a:effectLst/>
                <a:latin typeface="Calibri" panose="020F0502020204030204" pitchFamily="34" charset="0"/>
                <a:ea typeface="DengXian" panose="02010600030101010101" pitchFamily="2" charset="-122"/>
                <a:cs typeface="Times New Roman" panose="02020603050405020304" pitchFamily="18" charset="0"/>
              </a:rPr>
              <a:t>ChatGPT</a:t>
            </a:r>
            <a:r>
              <a:rPr lang="en-GB" sz="1800" dirty="0">
                <a:effectLst/>
                <a:latin typeface="Calibri" panose="020F0502020204030204" pitchFamily="34" charset="0"/>
                <a:ea typeface="DengXian" panose="02010600030101010101" pitchFamily="2" charset="-122"/>
                <a:cs typeface="Times New Roman" panose="02020603050405020304" pitchFamily="18" charset="0"/>
              </a:rPr>
              <a:t> is an example of zero-shot prompt. User can directly give prompts to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ChatGPT</a:t>
            </a:r>
            <a:r>
              <a:rPr lang="en-GB" sz="1800" dirty="0">
                <a:effectLst/>
                <a:latin typeface="Calibri" panose="020F0502020204030204" pitchFamily="34" charset="0"/>
                <a:ea typeface="DengXian" panose="02010600030101010101" pitchFamily="2" charset="-122"/>
                <a:cs typeface="Times New Roman" panose="02020603050405020304" pitchFamily="18" charset="0"/>
              </a:rPr>
              <a:t>, say “translate this to English”, “write me a business proposal” without giving examples. It is an improvement, the model is trained to understand the human instruction much better.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But You can improve its performance by giving more setting: “imagine you are a consultant, and now you are responsible for …, you want to achieve a goal …, now write me a business proposal” The quality of answer can be improved.</a:t>
            </a:r>
          </a:p>
          <a:p>
            <a:endParaRPr lang="en-US" dirty="0"/>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5</a:t>
            </a:fld>
            <a:endParaRPr lang="en-US"/>
          </a:p>
        </p:txBody>
      </p:sp>
    </p:spTree>
    <p:extLst>
      <p:ext uri="{BB962C8B-B14F-4D97-AF65-F5344CB8AC3E}">
        <p14:creationId xmlns:p14="http://schemas.microsoft.com/office/powerpoint/2010/main" val="2670017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dirty="0">
                <a:effectLst/>
                <a:latin typeface="Calibri" panose="020F0502020204030204" pitchFamily="34" charset="0"/>
                <a:ea typeface="DengXian" panose="02010600030101010101" pitchFamily="2" charset="-122"/>
                <a:cs typeface="Times New Roman" panose="02020603050405020304" pitchFamily="18" charset="0"/>
              </a:rPr>
              <a:t>Next part comes to my code demo of the Q&amp;A bot.</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This is very straight forward app. It only answers questions related to its extracted knowledge base.</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The knowledge base used here is two KPMG financial report for year 2020 and 2021.</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It’s very simple.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The main logic is, before feeding the question to the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openai</a:t>
            </a:r>
            <a:r>
              <a:rPr lang="en-GB" sz="1800" dirty="0">
                <a:effectLst/>
                <a:latin typeface="Calibri" panose="020F0502020204030204" pitchFamily="34" charset="0"/>
                <a:ea typeface="DengXian" panose="02010600030101010101" pitchFamily="2" charset="-122"/>
                <a:cs typeface="Times New Roman" panose="02020603050405020304" pitchFamily="18" charset="0"/>
              </a:rPr>
              <a:t> completion model API, I constructed some context in the prompting, and feed the context with the question to the API, then constrain the answer only in the provided context.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In this way, it becomes a domain-specific Q&amp;A bot.</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6</a:t>
            </a:fld>
            <a:endParaRPr lang="en-US"/>
          </a:p>
        </p:txBody>
      </p:sp>
    </p:spTree>
    <p:extLst>
      <p:ext uri="{BB962C8B-B14F-4D97-AF65-F5344CB8AC3E}">
        <p14:creationId xmlns:p14="http://schemas.microsoft.com/office/powerpoint/2010/main" val="1134970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dirty="0">
                <a:effectLst/>
                <a:latin typeface="Calibri" panose="020F0502020204030204" pitchFamily="34" charset="0"/>
                <a:ea typeface="DengXian" panose="02010600030101010101" pitchFamily="2" charset="-122"/>
                <a:cs typeface="Times New Roman" panose="02020603050405020304" pitchFamily="18" charset="0"/>
              </a:rPr>
              <a:t>These are the steps of building the bot.</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I will walk you through the overview of each step. </a:t>
            </a:r>
          </a:p>
          <a:p>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1</a:t>
            </a:r>
            <a:r>
              <a:rPr lang="en-GB" sz="1800" baseline="30000" dirty="0">
                <a:effectLst/>
                <a:latin typeface="Calibri" panose="020F0502020204030204" pitchFamily="34" charset="0"/>
                <a:ea typeface="DengXian" panose="02010600030101010101" pitchFamily="2" charset="-122"/>
                <a:cs typeface="Times New Roman" panose="02020603050405020304" pitchFamily="18" charset="0"/>
              </a:rPr>
              <a:t>st</a:t>
            </a:r>
            <a:r>
              <a:rPr lang="en-GB" sz="1800" dirty="0">
                <a:effectLst/>
                <a:latin typeface="Calibri" panose="020F0502020204030204" pitchFamily="34" charset="0"/>
                <a:ea typeface="DengXian" panose="02010600030101010101" pitchFamily="2" charset="-122"/>
                <a:cs typeface="Times New Roman" panose="02020603050405020304" pitchFamily="18" charset="0"/>
              </a:rPr>
              <a:t>  step is: text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preprocessing</a:t>
            </a:r>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then 2</a:t>
            </a:r>
            <a:r>
              <a:rPr lang="en-GB" sz="1800" baseline="30000" dirty="0">
                <a:effectLst/>
                <a:latin typeface="Calibri" panose="020F0502020204030204" pitchFamily="34" charset="0"/>
                <a:ea typeface="DengXian" panose="02010600030101010101" pitchFamily="2" charset="-122"/>
                <a:cs typeface="Times New Roman" panose="02020603050405020304" pitchFamily="18" charset="0"/>
              </a:rPr>
              <a:t>nd</a:t>
            </a:r>
            <a:r>
              <a:rPr lang="en-GB" sz="1800" dirty="0">
                <a:effectLst/>
                <a:latin typeface="Calibri" panose="020F0502020204030204" pitchFamily="34" charset="0"/>
                <a:ea typeface="DengXian" panose="02010600030101010101" pitchFamily="2" charset="-122"/>
                <a:cs typeface="Times New Roman" panose="02020603050405020304" pitchFamily="18" charset="0"/>
              </a:rPr>
              <a:t> step: text embedding,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The 3rd step is the main logic of the bot: construct prompting &amp; call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openai</a:t>
            </a:r>
            <a:r>
              <a:rPr lang="en-GB" sz="1800" dirty="0">
                <a:effectLst/>
                <a:latin typeface="Calibri" panose="020F0502020204030204" pitchFamily="34" charset="0"/>
                <a:ea typeface="DengXian" panose="02010600030101010101" pitchFamily="2" charset="-122"/>
                <a:cs typeface="Times New Roman" panose="02020603050405020304" pitchFamily="18" charset="0"/>
              </a:rPr>
              <a:t> GPT3 API.</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Then wrap all logic in a model class as a backend service, expose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api</a:t>
            </a:r>
            <a:r>
              <a:rPr lang="en-GB" sz="1800" dirty="0">
                <a:effectLst/>
                <a:latin typeface="Calibri" panose="020F0502020204030204" pitchFamily="34" charset="0"/>
                <a:ea typeface="DengXian" panose="02010600030101010101" pitchFamily="2" charset="-122"/>
                <a:cs typeface="Times New Roman" panose="02020603050405020304" pitchFamily="18" charset="0"/>
              </a:rPr>
              <a:t> using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FastAPI</a:t>
            </a:r>
            <a:r>
              <a:rPr lang="en-GB" sz="1800" dirty="0">
                <a:effectLst/>
                <a:latin typeface="Calibri" panose="020F0502020204030204" pitchFamily="34" charset="0"/>
                <a:ea typeface="DengXian" panose="02010600030101010101" pitchFamily="2" charset="-122"/>
                <a:cs typeface="Times New Roman" panose="02020603050405020304" pitchFamily="18" charset="0"/>
              </a:rPr>
              <a:t>, serve it using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Uvicorn</a:t>
            </a:r>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For frontend: serve the webpage using HTML +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Node.JS</a:t>
            </a:r>
            <a:r>
              <a:rPr lang="en-GB" sz="1800" dirty="0">
                <a:effectLst/>
                <a:latin typeface="Calibri" panose="020F0502020204030204" pitchFamily="34" charset="0"/>
                <a:ea typeface="DengXian" panose="02010600030101010101" pitchFamily="2" charset="-122"/>
                <a:cs typeface="Times New Roman" panose="02020603050405020304" pitchFamily="18" charset="0"/>
              </a:rPr>
              <a:t>.</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7</a:t>
            </a:fld>
            <a:endParaRPr lang="en-US"/>
          </a:p>
        </p:txBody>
      </p:sp>
    </p:spTree>
    <p:extLst>
      <p:ext uri="{BB962C8B-B14F-4D97-AF65-F5344CB8AC3E}">
        <p14:creationId xmlns:p14="http://schemas.microsoft.com/office/powerpoint/2010/main" val="29563489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dirty="0">
                <a:effectLst/>
                <a:latin typeface="Calibri" panose="020F0502020204030204" pitchFamily="34" charset="0"/>
                <a:ea typeface="DengXian" panose="02010600030101010101" pitchFamily="2" charset="-122"/>
                <a:cs typeface="Times New Roman" panose="02020603050405020304" pitchFamily="18" charset="0"/>
              </a:rPr>
              <a:t>1</a:t>
            </a:r>
            <a:r>
              <a:rPr lang="en-GB" sz="1800" baseline="30000" dirty="0">
                <a:effectLst/>
                <a:latin typeface="Calibri" panose="020F0502020204030204" pitchFamily="34" charset="0"/>
                <a:ea typeface="DengXian" panose="02010600030101010101" pitchFamily="2" charset="-122"/>
                <a:cs typeface="Times New Roman" panose="02020603050405020304" pitchFamily="18" charset="0"/>
              </a:rPr>
              <a:t>st</a:t>
            </a:r>
            <a:r>
              <a:rPr lang="en-GB" sz="1800" dirty="0">
                <a:effectLst/>
                <a:latin typeface="Calibri" panose="020F0502020204030204" pitchFamily="34" charset="0"/>
                <a:ea typeface="DengXian" panose="02010600030101010101" pitchFamily="2" charset="-122"/>
                <a:cs typeface="Times New Roman" panose="02020603050405020304" pitchFamily="18" charset="0"/>
              </a:rPr>
              <a:t> step: text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preprocessing</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Segment report by </a:t>
            </a:r>
            <a:r>
              <a:rPr lang="en-GB" sz="1800" dirty="0" err="1">
                <a:effectLst/>
                <a:latin typeface="Calibri" panose="020F0502020204030204" pitchFamily="34" charset="0"/>
                <a:ea typeface="DengXian" panose="02010600030101010101" pitchFamily="2" charset="-122"/>
                <a:cs typeface="Times New Roman" panose="02020603050405020304" pitchFamily="18" charset="0"/>
              </a:rPr>
              <a:t>parapraph</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Get the token length for each paragraph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Construct a </a:t>
            </a:r>
            <a:r>
              <a:rPr lang="en-US" sz="1800" dirty="0" err="1">
                <a:effectLst/>
                <a:latin typeface="Calibri" panose="020F0502020204030204" pitchFamily="34" charset="0"/>
                <a:ea typeface="DengXian" panose="02010600030101010101" pitchFamily="2" charset="-122"/>
                <a:cs typeface="Times New Roman" panose="02020603050405020304" pitchFamily="18" charset="0"/>
              </a:rPr>
              <a:t>dataframe</a:t>
            </a:r>
            <a:r>
              <a:rPr lang="en-US" sz="1800" dirty="0">
                <a:effectLst/>
                <a:latin typeface="Calibri" panose="020F0502020204030204" pitchFamily="34" charset="0"/>
                <a:ea typeface="DengXian" panose="02010600030101010101" pitchFamily="2" charset="-122"/>
                <a:cs typeface="Times New Roman" panose="02020603050405020304" pitchFamily="18" charset="0"/>
              </a:rPr>
              <a:t> to contain all paragraphs (used for create embedding)</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8</a:t>
            </a:fld>
            <a:endParaRPr lang="en-US"/>
          </a:p>
        </p:txBody>
      </p:sp>
    </p:spTree>
    <p:extLst>
      <p:ext uri="{BB962C8B-B14F-4D97-AF65-F5344CB8AC3E}">
        <p14:creationId xmlns:p14="http://schemas.microsoft.com/office/powerpoint/2010/main" val="4168524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DengXian" panose="02010600030101010101" pitchFamily="2" charset="-122"/>
                <a:cs typeface="Times New Roman" panose="02020603050405020304" pitchFamily="18" charset="0"/>
              </a:rPr>
              <a:t>2</a:t>
            </a:r>
            <a:r>
              <a:rPr lang="en-US" sz="1800" baseline="30000" dirty="0">
                <a:effectLst/>
                <a:latin typeface="Calibri" panose="020F0502020204030204" pitchFamily="34" charset="0"/>
                <a:ea typeface="DengXian" panose="02010600030101010101" pitchFamily="2" charset="-122"/>
                <a:cs typeface="Times New Roman" panose="02020603050405020304" pitchFamily="18" charset="0"/>
              </a:rPr>
              <a:t>nd</a:t>
            </a:r>
            <a:r>
              <a:rPr lang="en-US" sz="1800" dirty="0">
                <a:effectLst/>
                <a:latin typeface="Calibri" panose="020F0502020204030204" pitchFamily="34" charset="0"/>
                <a:ea typeface="DengXian" panose="02010600030101010101" pitchFamily="2" charset="-122"/>
                <a:cs typeface="Times New Roman" panose="02020603050405020304" pitchFamily="18" charset="0"/>
              </a:rPr>
              <a:t> step: do Text embedding by Calling </a:t>
            </a:r>
            <a:r>
              <a:rPr lang="en-US" sz="1800" dirty="0" err="1">
                <a:effectLst/>
                <a:latin typeface="Calibri" panose="020F0502020204030204" pitchFamily="34" charset="0"/>
                <a:ea typeface="DengXian" panose="02010600030101010101" pitchFamily="2" charset="-122"/>
                <a:cs typeface="Times New Roman" panose="02020603050405020304" pitchFamily="18" charset="0"/>
              </a:rPr>
              <a:t>openai</a:t>
            </a:r>
            <a:r>
              <a:rPr lang="en-US" sz="1800" dirty="0">
                <a:effectLst/>
                <a:latin typeface="Calibri" panose="020F0502020204030204" pitchFamily="34" charset="0"/>
                <a:ea typeface="DengXian" panose="02010600030101010101" pitchFamily="2" charset="-122"/>
                <a:cs typeface="Times New Roman" panose="02020603050405020304" pitchFamily="18" charset="0"/>
              </a:rPr>
              <a:t> embedding API</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embedding shape: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a:t>
            </a:r>
            <a:r>
              <a:rPr lang="en-US" sz="1800" dirty="0" err="1">
                <a:effectLst/>
                <a:latin typeface="Calibri" panose="020F0502020204030204" pitchFamily="34" charset="0"/>
                <a:ea typeface="DengXian" panose="02010600030101010101" pitchFamily="2" charset="-122"/>
                <a:cs typeface="Times New Roman" panose="02020603050405020304" pitchFamily="18" charset="0"/>
              </a:rPr>
              <a:t>row_number</a:t>
            </a:r>
            <a:r>
              <a:rPr lang="en-US" sz="1800" dirty="0">
                <a:effectLst/>
                <a:latin typeface="Calibri" panose="020F0502020204030204" pitchFamily="34" charset="0"/>
                <a:ea typeface="DengXian" panose="02010600030101010101" pitchFamily="2" charset="-122"/>
                <a:cs typeface="Times New Roman" panose="02020603050405020304" pitchFamily="18" charset="0"/>
              </a:rPr>
              <a:t>, 4095)</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 </a:t>
            </a: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Do two embeddings,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One is docs embedding, doc here is the segmented paragraph, this content is static, this needs to be pre-calculated offline.</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Another one is query embedding, query is the question asked by end user, this embedding needs to be calculated on demand.</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These two embeddings will be used for calculating vector similarities. The similarity is using dot product. Higher the value means higher the similarity between the queries and docs.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US" sz="1800" dirty="0">
                <a:effectLst/>
                <a:latin typeface="Calibri" panose="020F0502020204030204" pitchFamily="34" charset="0"/>
                <a:ea typeface="DengXian" panose="02010600030101010101" pitchFamily="2" charset="-122"/>
                <a:cs typeface="Times New Roman" panose="02020603050405020304" pitchFamily="18" charset="0"/>
              </a:rPr>
              <a:t> </a:t>
            </a:r>
            <a:endParaRPr lang="en-GB" sz="1800" dirty="0">
              <a:effectLst/>
              <a:latin typeface="Calibri" panose="020F0502020204030204" pitchFamily="34" charset="0"/>
              <a:ea typeface="DengXian" panose="02010600030101010101" pitchFamily="2" charset="-122"/>
              <a:cs typeface="Times New Roman" panose="02020603050405020304" pitchFamily="18" charset="0"/>
            </a:endParaRPr>
          </a:p>
          <a:p>
            <a:r>
              <a:rPr lang="en-GB" sz="1800" dirty="0">
                <a:effectLst/>
                <a:latin typeface="Calibri" panose="020F0502020204030204" pitchFamily="34" charset="0"/>
                <a:ea typeface="DengXian" panose="02010600030101010101" pitchFamily="2" charset="-122"/>
                <a:cs typeface="Times New Roman" panose="02020603050405020304" pitchFamily="18" charset="0"/>
              </a:rPr>
              <a:t>The similarity score is then sorted, only top n most similar docs will be selected, and they will be added to the prompt as given context.</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9</a:t>
            </a:fld>
            <a:endParaRPr lang="en-US"/>
          </a:p>
        </p:txBody>
      </p:sp>
    </p:spTree>
    <p:extLst>
      <p:ext uri="{BB962C8B-B14F-4D97-AF65-F5344CB8AC3E}">
        <p14:creationId xmlns:p14="http://schemas.microsoft.com/office/powerpoint/2010/main" val="3977649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localhost:8000/ask"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hyperlink" Target="http://localhost:3000/answer"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hyperlink" Target="http://localhost:8000/ask"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github.com/YangHongo/question_and_answer"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4189952" y="2159998"/>
            <a:ext cx="5122217" cy="2015224"/>
          </a:xfrm>
          <a:prstGeom prst="rect">
            <a:avLst/>
          </a:prstGeom>
          <a:noFill/>
        </p:spPr>
        <p:txBody>
          <a:bodyPr wrap="square" lIns="0" tIns="0" rIns="0" bIns="0" rtlCol="0" anchor="t"/>
          <a:lstStyle/>
          <a:p>
            <a:pPr algn="l">
              <a:lnSpc>
                <a:spcPts val="7936"/>
              </a:lnSpc>
              <a:buNone/>
            </a:pPr>
            <a:r>
              <a:rPr lang="en-US" sz="6750" dirty="0">
                <a:solidFill>
                  <a:srgbClr val="333333"/>
                </a:solidFill>
                <a:latin typeface="Trocchi" pitchFamily="34" charset="0"/>
                <a:ea typeface="Trocchi" pitchFamily="34" charset="-122"/>
                <a:cs typeface="Trocchi" pitchFamily="34" charset="-120"/>
              </a:rPr>
              <a:t>LLM &amp; GPT3 Q&amp;A Bot Demo</a:t>
            </a:r>
            <a:endParaRPr lang="en-US" dirty="0"/>
          </a:p>
        </p:txBody>
      </p:sp>
      <p:sp>
        <p:nvSpPr>
          <p:cNvPr id="3" name="Object 2"/>
          <p:cNvSpPr/>
          <p:nvPr/>
        </p:nvSpPr>
        <p:spPr>
          <a:xfrm>
            <a:off x="4189952" y="5346024"/>
            <a:ext cx="5122217" cy="287762"/>
          </a:xfrm>
          <a:prstGeom prst="rect">
            <a:avLst/>
          </a:prstGeom>
          <a:noFill/>
        </p:spPr>
        <p:txBody>
          <a:bodyPr wrap="square" lIns="0" tIns="0" rIns="0" bIns="0" rtlCol="0" anchor="t"/>
          <a:lstStyle/>
          <a:p>
            <a:pPr algn="l">
              <a:lnSpc>
                <a:spcPts val="2268"/>
              </a:lnSpc>
              <a:spcBef>
                <a:spcPts val="877"/>
              </a:spcBef>
              <a:buNone/>
            </a:pPr>
            <a:r>
              <a:rPr lang="en-US" sz="1620" dirty="0">
                <a:solidFill>
                  <a:srgbClr val="000000">
                    <a:alpha val="60000"/>
                  </a:srgbClr>
                </a:solidFill>
                <a:latin typeface="Montserrat" pitchFamily="34" charset="0"/>
                <a:ea typeface="Montserrat" pitchFamily="34" charset="-122"/>
                <a:cs typeface="Montserrat" pitchFamily="34" charset="-120"/>
              </a:rPr>
              <a:t>Yang Hong</a:t>
            </a:r>
            <a:endParaRPr lang="en-US" dirty="0"/>
          </a:p>
        </p:txBody>
      </p:sp>
      <p:pic>
        <p:nvPicPr>
          <p:cNvPr id="4" name="Object 3" descr="preencoded.png"/>
          <p:cNvPicPr>
            <a:picLocks noChangeAspect="1"/>
          </p:cNvPicPr>
          <p:nvPr/>
        </p:nvPicPr>
        <p:blipFill>
          <a:blip r:embed="rId3"/>
          <a:srcRect l="31481" r="31481"/>
          <a:stretch/>
        </p:blipFill>
        <p:spPr>
          <a:xfrm>
            <a:off x="0" y="0"/>
            <a:ext cx="3809047" cy="685628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GPT3 Q&amp;A Bot Demo</a:t>
            </a: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73206" cy="1754326"/>
          </a:xfrm>
          <a:prstGeom prst="rect">
            <a:avLst/>
          </a:prstGeom>
          <a:noFill/>
        </p:spPr>
        <p:txBody>
          <a:bodyPr wrap="none" rtlCol="0">
            <a:spAutoFit/>
          </a:bodyPr>
          <a:lstStyle/>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p:txBody>
      </p:sp>
      <p:sp>
        <p:nvSpPr>
          <p:cNvPr id="3" name="TextBox 2">
            <a:extLst>
              <a:ext uri="{FF2B5EF4-FFF2-40B4-BE49-F238E27FC236}">
                <a16:creationId xmlns:a16="http://schemas.microsoft.com/office/drawing/2014/main" id="{9B05DB50-3BDB-956A-4F51-7963EFB36BF0}"/>
              </a:ext>
            </a:extLst>
          </p:cNvPr>
          <p:cNvSpPr txBox="1"/>
          <p:nvPr/>
        </p:nvSpPr>
        <p:spPr>
          <a:xfrm>
            <a:off x="923694" y="1478844"/>
            <a:ext cx="4493602" cy="1938992"/>
          </a:xfrm>
          <a:prstGeom prst="rect">
            <a:avLst/>
          </a:prstGeom>
          <a:noFill/>
        </p:spPr>
        <p:txBody>
          <a:bodyPr wrap="none" rtlCol="0">
            <a:spAutoFit/>
          </a:bodyPr>
          <a:lstStyle/>
          <a:p>
            <a:r>
              <a:rPr lang="en-US" dirty="0"/>
              <a:t>3. Construct prompting &amp; call API of GPT3</a:t>
            </a:r>
          </a:p>
          <a:p>
            <a:endParaRPr lang="en-US" dirty="0"/>
          </a:p>
          <a:p>
            <a:pPr marL="742950" lvl="1" indent="-285750">
              <a:buFont typeface="Courier New" panose="02070309020205020404" pitchFamily="49" charset="0"/>
              <a:buChar char="o"/>
            </a:pPr>
            <a:r>
              <a:rPr lang="en-US" sz="1600" dirty="0"/>
              <a:t>Zero-shot prompting</a:t>
            </a:r>
          </a:p>
          <a:p>
            <a:pPr marL="742950" lvl="1" indent="-285750">
              <a:buFont typeface="Courier New" panose="02070309020205020404" pitchFamily="49" charset="0"/>
              <a:buChar char="o"/>
            </a:pPr>
            <a:endParaRPr lang="en-US" sz="1600" dirty="0"/>
          </a:p>
          <a:p>
            <a:pPr marL="742950" lvl="1" indent="-285750">
              <a:buFont typeface="Courier New" panose="02070309020205020404" pitchFamily="49" charset="0"/>
              <a:buChar char="o"/>
            </a:pPr>
            <a:endParaRPr lang="en-US" sz="1600" dirty="0"/>
          </a:p>
          <a:p>
            <a:pPr lvl="2"/>
            <a:endParaRPr lang="en-US" dirty="0"/>
          </a:p>
          <a:p>
            <a:endParaRPr lang="en-US" dirty="0"/>
          </a:p>
        </p:txBody>
      </p:sp>
      <p:pic>
        <p:nvPicPr>
          <p:cNvPr id="9" name="Picture 8">
            <a:extLst>
              <a:ext uri="{FF2B5EF4-FFF2-40B4-BE49-F238E27FC236}">
                <a16:creationId xmlns:a16="http://schemas.microsoft.com/office/drawing/2014/main" id="{0F1FC7F7-A44C-BDE7-A463-995E9014EBB9}"/>
              </a:ext>
            </a:extLst>
          </p:cNvPr>
          <p:cNvPicPr>
            <a:picLocks noChangeAspect="1"/>
          </p:cNvPicPr>
          <p:nvPr/>
        </p:nvPicPr>
        <p:blipFill>
          <a:blip r:embed="rId3"/>
          <a:stretch>
            <a:fillRect/>
          </a:stretch>
        </p:blipFill>
        <p:spPr>
          <a:xfrm>
            <a:off x="1071609" y="2465700"/>
            <a:ext cx="6616700" cy="3187700"/>
          </a:xfrm>
          <a:prstGeom prst="rect">
            <a:avLst/>
          </a:prstGeom>
        </p:spPr>
      </p:pic>
      <p:pic>
        <p:nvPicPr>
          <p:cNvPr id="15" name="Picture 14">
            <a:extLst>
              <a:ext uri="{FF2B5EF4-FFF2-40B4-BE49-F238E27FC236}">
                <a16:creationId xmlns:a16="http://schemas.microsoft.com/office/drawing/2014/main" id="{C7C950D5-C8B4-67D4-2FDD-7E17F5BC0586}"/>
              </a:ext>
            </a:extLst>
          </p:cNvPr>
          <p:cNvPicPr>
            <a:picLocks noChangeAspect="1"/>
          </p:cNvPicPr>
          <p:nvPr/>
        </p:nvPicPr>
        <p:blipFill>
          <a:blip r:embed="rId4"/>
          <a:stretch>
            <a:fillRect/>
          </a:stretch>
        </p:blipFill>
        <p:spPr>
          <a:xfrm>
            <a:off x="7836224" y="2583759"/>
            <a:ext cx="4076700" cy="2184400"/>
          </a:xfrm>
          <a:prstGeom prst="rect">
            <a:avLst/>
          </a:prstGeom>
        </p:spPr>
      </p:pic>
      <p:sp>
        <p:nvSpPr>
          <p:cNvPr id="16" name="TextBox 15">
            <a:extLst>
              <a:ext uri="{FF2B5EF4-FFF2-40B4-BE49-F238E27FC236}">
                <a16:creationId xmlns:a16="http://schemas.microsoft.com/office/drawing/2014/main" id="{63C8F6DE-188E-9FEB-E1AE-8A13B119B850}"/>
              </a:ext>
            </a:extLst>
          </p:cNvPr>
          <p:cNvSpPr txBox="1"/>
          <p:nvPr/>
        </p:nvSpPr>
        <p:spPr>
          <a:xfrm>
            <a:off x="5651854" y="5335333"/>
            <a:ext cx="4030142" cy="338554"/>
          </a:xfrm>
          <a:prstGeom prst="rect">
            <a:avLst/>
          </a:prstGeom>
          <a:noFill/>
        </p:spPr>
        <p:txBody>
          <a:bodyPr wrap="none" rtlCol="0">
            <a:spAutoFit/>
          </a:bodyPr>
          <a:lstStyle/>
          <a:p>
            <a:r>
              <a:rPr lang="en-US" sz="1600" dirty="0">
                <a:solidFill>
                  <a:schemeClr val="accent2"/>
                </a:solidFill>
              </a:rPr>
              <a:t>=&gt; wrong answer, the truth is £258 million.</a:t>
            </a:r>
          </a:p>
        </p:txBody>
      </p:sp>
    </p:spTree>
    <p:extLst>
      <p:ext uri="{BB962C8B-B14F-4D97-AF65-F5344CB8AC3E}">
        <p14:creationId xmlns:p14="http://schemas.microsoft.com/office/powerpoint/2010/main" val="2566974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GPT3 Q&amp;A Bot Demo</a:t>
            </a: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73206" cy="1754326"/>
          </a:xfrm>
          <a:prstGeom prst="rect">
            <a:avLst/>
          </a:prstGeom>
          <a:noFill/>
        </p:spPr>
        <p:txBody>
          <a:bodyPr wrap="none" rtlCol="0">
            <a:spAutoFit/>
          </a:bodyPr>
          <a:lstStyle/>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p:txBody>
      </p:sp>
      <p:sp>
        <p:nvSpPr>
          <p:cNvPr id="3" name="TextBox 2">
            <a:extLst>
              <a:ext uri="{FF2B5EF4-FFF2-40B4-BE49-F238E27FC236}">
                <a16:creationId xmlns:a16="http://schemas.microsoft.com/office/drawing/2014/main" id="{9B05DB50-3BDB-956A-4F51-7963EFB36BF0}"/>
              </a:ext>
            </a:extLst>
          </p:cNvPr>
          <p:cNvSpPr txBox="1"/>
          <p:nvPr/>
        </p:nvSpPr>
        <p:spPr>
          <a:xfrm>
            <a:off x="923694" y="1478844"/>
            <a:ext cx="4493602" cy="1661993"/>
          </a:xfrm>
          <a:prstGeom prst="rect">
            <a:avLst/>
          </a:prstGeom>
          <a:noFill/>
        </p:spPr>
        <p:txBody>
          <a:bodyPr wrap="none" rtlCol="0">
            <a:spAutoFit/>
          </a:bodyPr>
          <a:lstStyle/>
          <a:p>
            <a:r>
              <a:rPr lang="en-US" dirty="0"/>
              <a:t>3. Construct prompting &amp; call API of GPT3</a:t>
            </a:r>
            <a:endParaRPr lang="en-US" sz="1600" dirty="0"/>
          </a:p>
          <a:p>
            <a:pPr marL="742950" lvl="1" indent="-285750">
              <a:buFont typeface="Courier New" panose="02070309020205020404" pitchFamily="49" charset="0"/>
              <a:buChar char="o"/>
            </a:pPr>
            <a:endParaRPr lang="en-US" sz="1600" dirty="0"/>
          </a:p>
          <a:p>
            <a:pPr marL="742950" lvl="1" indent="-285750">
              <a:buFont typeface="Courier New" panose="02070309020205020404" pitchFamily="49" charset="0"/>
              <a:buChar char="o"/>
            </a:pPr>
            <a:r>
              <a:rPr lang="en-US" sz="1600" dirty="0"/>
              <a:t>Constraint to given domain</a:t>
            </a:r>
          </a:p>
          <a:p>
            <a:pPr marL="742950" lvl="1" indent="-285750">
              <a:buFont typeface="Courier New" panose="02070309020205020404" pitchFamily="49" charset="0"/>
              <a:buChar char="o"/>
            </a:pPr>
            <a:endParaRPr lang="en-US" sz="1600" dirty="0"/>
          </a:p>
          <a:p>
            <a:pPr lvl="2"/>
            <a:endParaRPr lang="en-US" dirty="0"/>
          </a:p>
          <a:p>
            <a:endParaRPr lang="en-US" dirty="0"/>
          </a:p>
        </p:txBody>
      </p:sp>
      <p:pic>
        <p:nvPicPr>
          <p:cNvPr id="9" name="Picture 8">
            <a:extLst>
              <a:ext uri="{FF2B5EF4-FFF2-40B4-BE49-F238E27FC236}">
                <a16:creationId xmlns:a16="http://schemas.microsoft.com/office/drawing/2014/main" id="{DA8F0B8E-A934-5A90-D3F4-88CD4227B9E6}"/>
              </a:ext>
            </a:extLst>
          </p:cNvPr>
          <p:cNvPicPr>
            <a:picLocks noChangeAspect="1"/>
          </p:cNvPicPr>
          <p:nvPr/>
        </p:nvPicPr>
        <p:blipFill>
          <a:blip r:embed="rId3"/>
          <a:stretch>
            <a:fillRect/>
          </a:stretch>
        </p:blipFill>
        <p:spPr>
          <a:xfrm>
            <a:off x="999875" y="2431346"/>
            <a:ext cx="7772400" cy="3740337"/>
          </a:xfrm>
          <a:prstGeom prst="rect">
            <a:avLst/>
          </a:prstGeom>
        </p:spPr>
      </p:pic>
    </p:spTree>
    <p:extLst>
      <p:ext uri="{BB962C8B-B14F-4D97-AF65-F5344CB8AC3E}">
        <p14:creationId xmlns:p14="http://schemas.microsoft.com/office/powerpoint/2010/main" val="31529906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GPT3 Q&amp;A Bot Demo</a:t>
            </a: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73206" cy="1754326"/>
          </a:xfrm>
          <a:prstGeom prst="rect">
            <a:avLst/>
          </a:prstGeom>
          <a:noFill/>
        </p:spPr>
        <p:txBody>
          <a:bodyPr wrap="none" rtlCol="0">
            <a:spAutoFit/>
          </a:bodyPr>
          <a:lstStyle/>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p:txBody>
      </p:sp>
      <p:sp>
        <p:nvSpPr>
          <p:cNvPr id="3" name="TextBox 2">
            <a:extLst>
              <a:ext uri="{FF2B5EF4-FFF2-40B4-BE49-F238E27FC236}">
                <a16:creationId xmlns:a16="http://schemas.microsoft.com/office/drawing/2014/main" id="{9B05DB50-3BDB-956A-4F51-7963EFB36BF0}"/>
              </a:ext>
            </a:extLst>
          </p:cNvPr>
          <p:cNvSpPr txBox="1"/>
          <p:nvPr/>
        </p:nvSpPr>
        <p:spPr>
          <a:xfrm>
            <a:off x="923694" y="1478844"/>
            <a:ext cx="4493602" cy="1661993"/>
          </a:xfrm>
          <a:prstGeom prst="rect">
            <a:avLst/>
          </a:prstGeom>
          <a:noFill/>
        </p:spPr>
        <p:txBody>
          <a:bodyPr wrap="none" rtlCol="0">
            <a:spAutoFit/>
          </a:bodyPr>
          <a:lstStyle/>
          <a:p>
            <a:r>
              <a:rPr lang="en-US" dirty="0"/>
              <a:t>3. Construct prompting &amp; call API of GPT3</a:t>
            </a:r>
            <a:endParaRPr lang="en-US" sz="1600" dirty="0"/>
          </a:p>
          <a:p>
            <a:pPr marL="742950" lvl="1" indent="-285750">
              <a:buFont typeface="Courier New" panose="02070309020205020404" pitchFamily="49" charset="0"/>
              <a:buChar char="o"/>
            </a:pPr>
            <a:endParaRPr lang="en-US" sz="1600" dirty="0"/>
          </a:p>
          <a:p>
            <a:pPr marL="742950" lvl="1" indent="-285750">
              <a:buFont typeface="Courier New" panose="02070309020205020404" pitchFamily="49" charset="0"/>
              <a:buChar char="o"/>
            </a:pPr>
            <a:r>
              <a:rPr lang="en-US" sz="1600" dirty="0"/>
              <a:t>Provide context in prompting</a:t>
            </a:r>
          </a:p>
          <a:p>
            <a:pPr marL="742950" lvl="1" indent="-285750">
              <a:buFont typeface="Courier New" panose="02070309020205020404" pitchFamily="49" charset="0"/>
              <a:buChar char="o"/>
            </a:pPr>
            <a:endParaRPr lang="en-US" sz="1600" dirty="0"/>
          </a:p>
          <a:p>
            <a:pPr lvl="2"/>
            <a:endParaRPr lang="en-US" dirty="0"/>
          </a:p>
          <a:p>
            <a:endParaRPr lang="en-US" dirty="0"/>
          </a:p>
        </p:txBody>
      </p:sp>
      <p:pic>
        <p:nvPicPr>
          <p:cNvPr id="12" name="Picture 11">
            <a:extLst>
              <a:ext uri="{FF2B5EF4-FFF2-40B4-BE49-F238E27FC236}">
                <a16:creationId xmlns:a16="http://schemas.microsoft.com/office/drawing/2014/main" id="{0DBE7D9B-592C-1F45-7854-37C987243065}"/>
              </a:ext>
            </a:extLst>
          </p:cNvPr>
          <p:cNvPicPr>
            <a:picLocks noChangeAspect="1"/>
          </p:cNvPicPr>
          <p:nvPr/>
        </p:nvPicPr>
        <p:blipFill>
          <a:blip r:embed="rId3"/>
          <a:stretch>
            <a:fillRect/>
          </a:stretch>
        </p:blipFill>
        <p:spPr>
          <a:xfrm>
            <a:off x="1200858" y="2370822"/>
            <a:ext cx="7772400" cy="4318000"/>
          </a:xfrm>
          <a:prstGeom prst="rect">
            <a:avLst/>
          </a:prstGeom>
        </p:spPr>
      </p:pic>
      <p:sp>
        <p:nvSpPr>
          <p:cNvPr id="13" name="TextBox 12">
            <a:extLst>
              <a:ext uri="{FF2B5EF4-FFF2-40B4-BE49-F238E27FC236}">
                <a16:creationId xmlns:a16="http://schemas.microsoft.com/office/drawing/2014/main" id="{6D7C8294-364A-AE06-0109-DBE83E94823A}"/>
              </a:ext>
            </a:extLst>
          </p:cNvPr>
          <p:cNvSpPr txBox="1"/>
          <p:nvPr/>
        </p:nvSpPr>
        <p:spPr>
          <a:xfrm>
            <a:off x="2492852" y="6432847"/>
            <a:ext cx="1213794" cy="338554"/>
          </a:xfrm>
          <a:prstGeom prst="rect">
            <a:avLst/>
          </a:prstGeom>
          <a:noFill/>
        </p:spPr>
        <p:txBody>
          <a:bodyPr wrap="none" rtlCol="0">
            <a:spAutoFit/>
          </a:bodyPr>
          <a:lstStyle/>
          <a:p>
            <a:r>
              <a:rPr lang="en-US" sz="1600" dirty="0">
                <a:solidFill>
                  <a:schemeClr val="accent2"/>
                </a:solidFill>
              </a:rPr>
              <a:t>=&gt; Correct!</a:t>
            </a:r>
          </a:p>
        </p:txBody>
      </p:sp>
    </p:spTree>
    <p:extLst>
      <p:ext uri="{BB962C8B-B14F-4D97-AF65-F5344CB8AC3E}">
        <p14:creationId xmlns:p14="http://schemas.microsoft.com/office/powerpoint/2010/main" val="29526082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GPT3 Q&amp;A Bot Demo</a:t>
            </a: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73206" cy="1754326"/>
          </a:xfrm>
          <a:prstGeom prst="rect">
            <a:avLst/>
          </a:prstGeom>
          <a:noFill/>
        </p:spPr>
        <p:txBody>
          <a:bodyPr wrap="none" rtlCol="0">
            <a:spAutoFit/>
          </a:bodyPr>
          <a:lstStyle/>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p:txBody>
      </p:sp>
      <p:sp>
        <p:nvSpPr>
          <p:cNvPr id="3" name="TextBox 2">
            <a:extLst>
              <a:ext uri="{FF2B5EF4-FFF2-40B4-BE49-F238E27FC236}">
                <a16:creationId xmlns:a16="http://schemas.microsoft.com/office/drawing/2014/main" id="{9B05DB50-3BDB-956A-4F51-7963EFB36BF0}"/>
              </a:ext>
            </a:extLst>
          </p:cNvPr>
          <p:cNvSpPr txBox="1"/>
          <p:nvPr/>
        </p:nvSpPr>
        <p:spPr>
          <a:xfrm>
            <a:off x="923694" y="1478844"/>
            <a:ext cx="7064242" cy="2400657"/>
          </a:xfrm>
          <a:prstGeom prst="rect">
            <a:avLst/>
          </a:prstGeom>
          <a:noFill/>
        </p:spPr>
        <p:txBody>
          <a:bodyPr wrap="none" rtlCol="0">
            <a:spAutoFit/>
          </a:bodyPr>
          <a:lstStyle/>
          <a:p>
            <a:r>
              <a:rPr lang="en-US" sz="1600" dirty="0"/>
              <a:t>4. </a:t>
            </a:r>
            <a:r>
              <a:rPr lang="en-US" dirty="0"/>
              <a:t>Backend: serve Q&amp;A bot using </a:t>
            </a:r>
            <a:r>
              <a:rPr lang="en-US" dirty="0" err="1"/>
              <a:t>FastAPI</a:t>
            </a:r>
            <a:r>
              <a:rPr lang="en-US" dirty="0"/>
              <a:t> + </a:t>
            </a:r>
            <a:r>
              <a:rPr lang="en-US" dirty="0" err="1"/>
              <a:t>Uvicorn</a:t>
            </a:r>
            <a:endParaRPr lang="en-US" dirty="0"/>
          </a:p>
          <a:p>
            <a:endParaRPr lang="en-US" sz="1600" dirty="0"/>
          </a:p>
          <a:p>
            <a:pPr marL="742950" lvl="1" indent="-285750">
              <a:buFont typeface="Courier New" panose="02070309020205020404" pitchFamily="49" charset="0"/>
              <a:buChar char="o"/>
            </a:pPr>
            <a:r>
              <a:rPr lang="en-US" sz="1600" dirty="0"/>
              <a:t>Wrap up similarity computation, prompting engineering in </a:t>
            </a:r>
            <a:r>
              <a:rPr lang="en-US" sz="1600" dirty="0" err="1"/>
              <a:t>qa_model</a:t>
            </a:r>
            <a:endParaRPr lang="en-US" sz="1600" dirty="0"/>
          </a:p>
          <a:p>
            <a:pPr marL="742950" lvl="1" indent="-285750">
              <a:buFont typeface="Courier New" panose="02070309020205020404" pitchFamily="49" charset="0"/>
              <a:buChar char="o"/>
            </a:pPr>
            <a:endParaRPr lang="en-US" sz="1600" dirty="0"/>
          </a:p>
          <a:p>
            <a:pPr marL="742950" lvl="1" indent="-285750">
              <a:buFont typeface="Courier New" panose="02070309020205020404" pitchFamily="49" charset="0"/>
              <a:buChar char="o"/>
            </a:pPr>
            <a:r>
              <a:rPr lang="en-US" sz="1600" dirty="0"/>
              <a:t>Expose API:  </a:t>
            </a:r>
            <a:r>
              <a:rPr lang="en-US" sz="1600" dirty="0">
                <a:hlinkClick r:id="rId3"/>
              </a:rPr>
              <a:t>http://localhost:8000/ask</a:t>
            </a:r>
            <a:r>
              <a:rPr lang="en-US" sz="1600" dirty="0"/>
              <a:t> </a:t>
            </a:r>
          </a:p>
          <a:p>
            <a:pPr marL="742950" lvl="1" indent="-285750">
              <a:buFont typeface="Courier New" panose="02070309020205020404" pitchFamily="49" charset="0"/>
              <a:buChar char="o"/>
            </a:pPr>
            <a:endParaRPr lang="en-US" sz="1600" dirty="0"/>
          </a:p>
          <a:p>
            <a:pPr marL="742950" lvl="1" indent="-285750">
              <a:buFont typeface="Courier New" panose="02070309020205020404" pitchFamily="49" charset="0"/>
              <a:buChar char="o"/>
            </a:pPr>
            <a:r>
              <a:rPr lang="en-US" sz="1600" dirty="0"/>
              <a:t>Serving using </a:t>
            </a:r>
            <a:r>
              <a:rPr lang="en-US" sz="1600" dirty="0" err="1"/>
              <a:t>uvicorn</a:t>
            </a:r>
            <a:endParaRPr lang="en-US" sz="1600" dirty="0"/>
          </a:p>
          <a:p>
            <a:pPr lvl="2"/>
            <a:endParaRPr lang="en-US" dirty="0"/>
          </a:p>
          <a:p>
            <a:endParaRPr lang="en-US" dirty="0"/>
          </a:p>
        </p:txBody>
      </p:sp>
      <p:pic>
        <p:nvPicPr>
          <p:cNvPr id="9" name="Picture 8">
            <a:extLst>
              <a:ext uri="{FF2B5EF4-FFF2-40B4-BE49-F238E27FC236}">
                <a16:creationId xmlns:a16="http://schemas.microsoft.com/office/drawing/2014/main" id="{3A41D076-87B0-25DD-9C3B-8195A488E663}"/>
              </a:ext>
            </a:extLst>
          </p:cNvPr>
          <p:cNvPicPr>
            <a:picLocks noChangeAspect="1"/>
          </p:cNvPicPr>
          <p:nvPr/>
        </p:nvPicPr>
        <p:blipFill>
          <a:blip r:embed="rId4"/>
          <a:stretch>
            <a:fillRect/>
          </a:stretch>
        </p:blipFill>
        <p:spPr>
          <a:xfrm>
            <a:off x="5880094" y="2471673"/>
            <a:ext cx="6297499" cy="4327192"/>
          </a:xfrm>
          <a:prstGeom prst="rect">
            <a:avLst/>
          </a:prstGeom>
        </p:spPr>
      </p:pic>
    </p:spTree>
    <p:extLst>
      <p:ext uri="{BB962C8B-B14F-4D97-AF65-F5344CB8AC3E}">
        <p14:creationId xmlns:p14="http://schemas.microsoft.com/office/powerpoint/2010/main" val="26938394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GPT3 Q&amp;A Bot Demo</a:t>
            </a: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73206" cy="1754326"/>
          </a:xfrm>
          <a:prstGeom prst="rect">
            <a:avLst/>
          </a:prstGeom>
          <a:noFill/>
        </p:spPr>
        <p:txBody>
          <a:bodyPr wrap="none" rtlCol="0">
            <a:spAutoFit/>
          </a:bodyPr>
          <a:lstStyle/>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p:txBody>
      </p:sp>
      <p:sp>
        <p:nvSpPr>
          <p:cNvPr id="3" name="TextBox 2">
            <a:extLst>
              <a:ext uri="{FF2B5EF4-FFF2-40B4-BE49-F238E27FC236}">
                <a16:creationId xmlns:a16="http://schemas.microsoft.com/office/drawing/2014/main" id="{9B05DB50-3BDB-956A-4F51-7963EFB36BF0}"/>
              </a:ext>
            </a:extLst>
          </p:cNvPr>
          <p:cNvSpPr txBox="1"/>
          <p:nvPr/>
        </p:nvSpPr>
        <p:spPr>
          <a:xfrm>
            <a:off x="923694" y="1478844"/>
            <a:ext cx="8464177" cy="2862322"/>
          </a:xfrm>
          <a:prstGeom prst="rect">
            <a:avLst/>
          </a:prstGeom>
          <a:noFill/>
        </p:spPr>
        <p:txBody>
          <a:bodyPr wrap="none" rtlCol="0">
            <a:spAutoFit/>
          </a:bodyPr>
          <a:lstStyle/>
          <a:p>
            <a:r>
              <a:rPr lang="en-US" sz="1600" dirty="0"/>
              <a:t>5. </a:t>
            </a:r>
            <a:r>
              <a:rPr lang="en-US" dirty="0"/>
              <a:t>Frontend: serve web page using HTML + </a:t>
            </a:r>
            <a:r>
              <a:rPr lang="en-US" dirty="0" err="1"/>
              <a:t>Node.JS</a:t>
            </a:r>
            <a:endParaRPr lang="en-US" dirty="0"/>
          </a:p>
          <a:p>
            <a:endParaRPr lang="en-US" sz="1600" dirty="0"/>
          </a:p>
          <a:p>
            <a:pPr marL="742950" lvl="1" indent="-285750">
              <a:buFont typeface="Courier New" panose="02070309020205020404" pitchFamily="49" charset="0"/>
              <a:buChar char="o"/>
            </a:pPr>
            <a:r>
              <a:rPr lang="en-US" sz="1600" dirty="0"/>
              <a:t>Bind click event to “ask me” button to trigger an HTTP POST request</a:t>
            </a:r>
          </a:p>
          <a:p>
            <a:pPr lvl="1"/>
            <a:endParaRPr lang="en-US" sz="1600" dirty="0"/>
          </a:p>
          <a:p>
            <a:pPr lvl="1"/>
            <a:r>
              <a:rPr lang="en-US" sz="1600" dirty="0"/>
              <a:t>	send POST request to </a:t>
            </a:r>
            <a:r>
              <a:rPr lang="en-US" sz="1600" dirty="0" err="1"/>
              <a:t>Node.JS</a:t>
            </a:r>
            <a:r>
              <a:rPr lang="en-US" sz="1600" dirty="0"/>
              <a:t> API: </a:t>
            </a:r>
            <a:r>
              <a:rPr lang="en-US" sz="1600" dirty="0">
                <a:hlinkClick r:id="rId3"/>
              </a:rPr>
              <a:t>http://localhost:3000/answer</a:t>
            </a:r>
            <a:r>
              <a:rPr lang="en-US" sz="1600" dirty="0"/>
              <a:t>, </a:t>
            </a:r>
          </a:p>
          <a:p>
            <a:pPr lvl="1"/>
            <a:r>
              <a:rPr lang="en-US" sz="1600" dirty="0"/>
              <a:t>	with a JSON object {question: “What is the member's capital in 2021?”}</a:t>
            </a:r>
          </a:p>
          <a:p>
            <a:pPr marL="742950" lvl="1" indent="-285750">
              <a:buFont typeface="Courier New" panose="02070309020205020404" pitchFamily="49" charset="0"/>
              <a:buChar char="o"/>
            </a:pPr>
            <a:endParaRPr lang="en-US" sz="1600" dirty="0"/>
          </a:p>
          <a:p>
            <a:pPr marL="742950" lvl="1" indent="-285750">
              <a:buFont typeface="Courier New" panose="02070309020205020404" pitchFamily="49" charset="0"/>
              <a:buChar char="o"/>
            </a:pPr>
            <a:r>
              <a:rPr lang="en-US" sz="1600" dirty="0" err="1"/>
              <a:t>Node.JS</a:t>
            </a:r>
            <a:r>
              <a:rPr lang="en-US" sz="1600" dirty="0"/>
              <a:t> redirect to </a:t>
            </a:r>
            <a:r>
              <a:rPr lang="en-US" sz="1600" dirty="0" err="1"/>
              <a:t>Uvicorn</a:t>
            </a:r>
            <a:r>
              <a:rPr lang="en-US" sz="1600" dirty="0"/>
              <a:t> API: </a:t>
            </a:r>
            <a:r>
              <a:rPr lang="en-US" sz="1600" dirty="0">
                <a:hlinkClick r:id="rId4"/>
              </a:rPr>
              <a:t>http://localhost:8000/ask</a:t>
            </a:r>
            <a:r>
              <a:rPr lang="en-US" sz="1600" dirty="0"/>
              <a:t> </a:t>
            </a:r>
          </a:p>
          <a:p>
            <a:pPr marL="742950" lvl="1" indent="-285750">
              <a:buFont typeface="Courier New" panose="02070309020205020404" pitchFamily="49" charset="0"/>
              <a:buChar char="o"/>
            </a:pPr>
            <a:endParaRPr lang="en-US" sz="1600" dirty="0"/>
          </a:p>
          <a:p>
            <a:pPr marL="742950" lvl="1" indent="-285750">
              <a:buFont typeface="Courier New" panose="02070309020205020404" pitchFamily="49" charset="0"/>
              <a:buChar char="o"/>
            </a:pPr>
            <a:r>
              <a:rPr lang="en-US" sz="1600" dirty="0" err="1"/>
              <a:t>Node.JS</a:t>
            </a:r>
            <a:r>
              <a:rPr lang="en-US" sz="1600" dirty="0"/>
              <a:t> captures response from </a:t>
            </a:r>
            <a:r>
              <a:rPr lang="en-US" sz="1600" dirty="0" err="1"/>
              <a:t>Uvicorn</a:t>
            </a:r>
            <a:r>
              <a:rPr lang="en-US" sz="1600" dirty="0"/>
              <a:t>, and webpage render the response in UI </a:t>
            </a:r>
          </a:p>
          <a:p>
            <a:endParaRPr lang="en-US" dirty="0"/>
          </a:p>
        </p:txBody>
      </p:sp>
    </p:spTree>
    <p:extLst>
      <p:ext uri="{BB962C8B-B14F-4D97-AF65-F5344CB8AC3E}">
        <p14:creationId xmlns:p14="http://schemas.microsoft.com/office/powerpoint/2010/main" val="28049785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73206" cy="1754326"/>
          </a:xfrm>
          <a:prstGeom prst="rect">
            <a:avLst/>
          </a:prstGeom>
          <a:noFill/>
        </p:spPr>
        <p:txBody>
          <a:bodyPr wrap="none" rtlCol="0">
            <a:spAutoFit/>
          </a:bodyPr>
          <a:lstStyle/>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A46A0473-09E5-A986-B937-0A7688ACA7FB}"/>
              </a:ext>
            </a:extLst>
          </p:cNvPr>
          <p:cNvSpPr txBox="1"/>
          <p:nvPr/>
        </p:nvSpPr>
        <p:spPr>
          <a:xfrm>
            <a:off x="5238351" y="2864104"/>
            <a:ext cx="1864613" cy="523220"/>
          </a:xfrm>
          <a:prstGeom prst="rect">
            <a:avLst/>
          </a:prstGeom>
          <a:noFill/>
        </p:spPr>
        <p:txBody>
          <a:bodyPr wrap="none" rtlCol="0">
            <a:spAutoFit/>
          </a:bodyPr>
          <a:lstStyle/>
          <a:p>
            <a:r>
              <a:rPr lang="en-US" sz="2800" dirty="0"/>
              <a:t>Thank you</a:t>
            </a:r>
          </a:p>
        </p:txBody>
      </p:sp>
    </p:spTree>
    <p:extLst>
      <p:ext uri="{BB962C8B-B14F-4D97-AF65-F5344CB8AC3E}">
        <p14:creationId xmlns:p14="http://schemas.microsoft.com/office/powerpoint/2010/main" val="2429389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name="Slide 2">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Executive Summary</a:t>
            </a:r>
            <a:endParaRPr lang="en-US" dirty="0"/>
          </a:p>
        </p:txBody>
      </p:sp>
      <p:sp>
        <p:nvSpPr>
          <p:cNvPr id="6" name="Object 5"/>
          <p:cNvSpPr/>
          <p:nvPr/>
        </p:nvSpPr>
        <p:spPr>
          <a:xfrm>
            <a:off x="1585413" y="2521496"/>
            <a:ext cx="4358188" cy="2364829"/>
          </a:xfrm>
          <a:prstGeom prst="rect">
            <a:avLst/>
          </a:prstGeom>
          <a:noFill/>
        </p:spPr>
        <p:txBody>
          <a:bodyPr wrap="square" lIns="0" tIns="0" rIns="0" bIns="0" rtlCol="0" anchor="t"/>
          <a:lstStyle/>
          <a:p>
            <a:pPr>
              <a:lnSpc>
                <a:spcPts val="2016"/>
              </a:lnSpc>
            </a:pPr>
            <a:r>
              <a:rPr lang="en-US" dirty="0">
                <a:solidFill>
                  <a:srgbClr val="333333"/>
                </a:solidFill>
                <a:latin typeface="Montserrat" pitchFamily="34" charset="0"/>
              </a:rPr>
              <a:t>1. NLP 1.0 to 2.0</a:t>
            </a:r>
          </a:p>
          <a:p>
            <a:pPr>
              <a:lnSpc>
                <a:spcPts val="2016"/>
              </a:lnSpc>
              <a:buNone/>
            </a:pPr>
            <a:endParaRPr lang="en-US" dirty="0">
              <a:solidFill>
                <a:srgbClr val="333333"/>
              </a:solidFill>
              <a:latin typeface="Montserrat" pitchFamily="34" charset="0"/>
            </a:endParaRPr>
          </a:p>
          <a:p>
            <a:pPr>
              <a:lnSpc>
                <a:spcPts val="2016"/>
              </a:lnSpc>
            </a:pPr>
            <a:r>
              <a:rPr lang="en-US" dirty="0">
                <a:solidFill>
                  <a:srgbClr val="333333"/>
                </a:solidFill>
                <a:latin typeface="Montserrat" pitchFamily="34" charset="0"/>
              </a:rPr>
              <a:t>2. Scaling law &amp; Emergent abilities</a:t>
            </a:r>
          </a:p>
          <a:p>
            <a:pPr>
              <a:lnSpc>
                <a:spcPts val="2016"/>
              </a:lnSpc>
              <a:buNone/>
            </a:pPr>
            <a:endParaRPr lang="en-US" dirty="0">
              <a:solidFill>
                <a:srgbClr val="333333"/>
              </a:solidFill>
              <a:latin typeface="Montserrat" pitchFamily="34" charset="0"/>
            </a:endParaRPr>
          </a:p>
          <a:p>
            <a:pPr>
              <a:lnSpc>
                <a:spcPts val="2016"/>
              </a:lnSpc>
            </a:pPr>
            <a:r>
              <a:rPr lang="en-US" dirty="0">
                <a:solidFill>
                  <a:srgbClr val="333333"/>
                </a:solidFill>
                <a:latin typeface="Montserrat" pitchFamily="34" charset="0"/>
              </a:rPr>
              <a:t>3. Fine tuning vs. Prompting</a:t>
            </a:r>
          </a:p>
          <a:p>
            <a:pPr algn="l">
              <a:lnSpc>
                <a:spcPts val="2016"/>
              </a:lnSpc>
              <a:buNone/>
            </a:pPr>
            <a:endParaRPr lang="en-US" dirty="0">
              <a:solidFill>
                <a:srgbClr val="333333"/>
              </a:solidFill>
              <a:latin typeface="Montserrat" pitchFamily="34" charset="0"/>
            </a:endParaRPr>
          </a:p>
          <a:p>
            <a:pPr>
              <a:lnSpc>
                <a:spcPts val="2016"/>
              </a:lnSpc>
            </a:pPr>
            <a:r>
              <a:rPr lang="en-US" dirty="0">
                <a:solidFill>
                  <a:srgbClr val="333333"/>
                </a:solidFill>
                <a:latin typeface="Montserrat" pitchFamily="34" charset="0"/>
              </a:rPr>
              <a:t>4. GPT3 Q&amp;A Bot Demo</a:t>
            </a:r>
          </a:p>
          <a:p>
            <a:pPr algn="l">
              <a:lnSpc>
                <a:spcPts val="2016"/>
              </a:lnSpc>
              <a:buNone/>
            </a:pPr>
            <a:endParaRPr lang="en-US" dirty="0"/>
          </a:p>
        </p:txBody>
      </p:sp>
      <p:sp>
        <p:nvSpPr>
          <p:cNvPr id="12" name="Object 11"/>
          <p:cNvSpPr/>
          <p:nvPr/>
        </p:nvSpPr>
        <p:spPr>
          <a:xfrm>
            <a:off x="11884228" y="6517935"/>
            <a:ext cx="114271" cy="191940"/>
          </a:xfrm>
          <a:prstGeom prst="rect">
            <a:avLst/>
          </a:prstGeom>
          <a:noFill/>
        </p:spPr>
        <p:txBody>
          <a:bodyPr wrap="square" lIns="0" tIns="0" rIns="0" bIns="0" rtlCol="0" anchor="ctr"/>
          <a:lstStyle/>
          <a:p>
            <a:pPr algn="r">
              <a:lnSpc>
                <a:spcPts val="1512"/>
              </a:lnSpc>
              <a:buNone/>
            </a:pPr>
            <a:r>
              <a:rPr lang="en-US" sz="1080" dirty="0">
                <a:solidFill>
                  <a:srgbClr val="000000">
                    <a:alpha val="60000"/>
                  </a:srgbClr>
                </a:solidFill>
                <a:latin typeface="Montserrat" pitchFamily="34" charset="0"/>
                <a:ea typeface="Montserrat" pitchFamily="34" charset="-122"/>
                <a:cs typeface="Montserrat" pitchFamily="34" charset="-120"/>
              </a:rPr>
              <a:t>2</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NLP 1.0 to 2.0</a:t>
            </a:r>
            <a:endParaRPr lang="en-US" dirty="0"/>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8" name="TextBox 27">
            <a:extLst>
              <a:ext uri="{FF2B5EF4-FFF2-40B4-BE49-F238E27FC236}">
                <a16:creationId xmlns:a16="http://schemas.microsoft.com/office/drawing/2014/main" id="{2B6B2FEC-5913-D8B1-5AC0-8685C214BD26}"/>
              </a:ext>
            </a:extLst>
          </p:cNvPr>
          <p:cNvSpPr txBox="1"/>
          <p:nvPr/>
        </p:nvSpPr>
        <p:spPr>
          <a:xfrm>
            <a:off x="889968" y="1395947"/>
            <a:ext cx="3867405" cy="3170099"/>
          </a:xfrm>
          <a:prstGeom prst="rect">
            <a:avLst/>
          </a:prstGeom>
          <a:noFill/>
        </p:spPr>
        <p:txBody>
          <a:bodyPr wrap="none" rtlCol="0">
            <a:spAutoFit/>
          </a:bodyPr>
          <a:lstStyle/>
          <a:p>
            <a:pPr marL="285750" indent="-285750">
              <a:buFont typeface="Arial" panose="020B0604020202020204" pitchFamily="34" charset="0"/>
              <a:buChar char="•"/>
            </a:pPr>
            <a:r>
              <a:rPr lang="en-US" dirty="0"/>
              <a:t>NLP 1.0: Encoder-Decoder: RNN</a:t>
            </a:r>
          </a:p>
          <a:p>
            <a:pPr marL="285750" indent="-285750">
              <a:buFont typeface="Arial" panose="020B0604020202020204" pitchFamily="34" charset="0"/>
              <a:buChar char="•"/>
            </a:pPr>
            <a:endParaRPr lang="en-US" dirty="0"/>
          </a:p>
          <a:p>
            <a:pPr marL="742950" lvl="1" indent="-285750">
              <a:buFont typeface="Courier New" panose="02070309020205020404" pitchFamily="49" charset="0"/>
              <a:buChar char="o"/>
            </a:pPr>
            <a:r>
              <a:rPr lang="en-US" sz="1600" dirty="0"/>
              <a:t>Encoder: Language modelling</a:t>
            </a:r>
          </a:p>
          <a:p>
            <a:pPr marL="285750" indent="-285750">
              <a:buFont typeface="Arial" panose="020B0604020202020204" pitchFamily="34" charset="0"/>
              <a:buChar char="•"/>
            </a:pPr>
            <a:endParaRPr lang="en-US" sz="1600" dirty="0"/>
          </a:p>
          <a:p>
            <a:endParaRPr lang="en-US" sz="1600" dirty="0"/>
          </a:p>
          <a:p>
            <a:pPr marL="742950" lvl="1" indent="-285750">
              <a:buFont typeface="Courier New" panose="02070309020205020404" pitchFamily="49" charset="0"/>
              <a:buChar char="o"/>
            </a:pPr>
            <a:r>
              <a:rPr lang="en-US" sz="1600" dirty="0"/>
              <a:t>Decoder: Text generation</a:t>
            </a:r>
          </a:p>
          <a:p>
            <a:endParaRPr lang="en-US" dirty="0"/>
          </a:p>
          <a:p>
            <a:r>
              <a:rPr lang="en-US" sz="1600" dirty="0"/>
              <a:t>Not expressive:</a:t>
            </a:r>
          </a:p>
          <a:p>
            <a:endParaRPr lang="en-US" sz="1600" dirty="0"/>
          </a:p>
          <a:p>
            <a:r>
              <a:rPr lang="en-GB" sz="1600" dirty="0">
                <a:effectLst/>
                <a:latin typeface="Calibri" panose="020F0502020204030204" pitchFamily="34" charset="0"/>
                <a:ea typeface="DengXian" panose="02010600030101010101" pitchFamily="2" charset="-122"/>
                <a:cs typeface="Times New Roman" panose="02020603050405020304" pitchFamily="18" charset="0"/>
              </a:rPr>
              <a:t>e.g. a nice walk by the river </a:t>
            </a:r>
            <a:r>
              <a:rPr lang="en-GB" sz="1600" dirty="0">
                <a:solidFill>
                  <a:schemeClr val="accent2"/>
                </a:solidFill>
                <a:effectLst/>
                <a:latin typeface="Calibri" panose="020F0502020204030204" pitchFamily="34" charset="0"/>
                <a:ea typeface="DengXian" panose="02010600030101010101" pitchFamily="2" charset="-122"/>
                <a:cs typeface="Times New Roman" panose="02020603050405020304" pitchFamily="18" charset="0"/>
              </a:rPr>
              <a:t>bank</a:t>
            </a:r>
            <a:r>
              <a:rPr lang="en-GB" sz="1600" dirty="0">
                <a:effectLst/>
                <a:latin typeface="Calibri" panose="020F0502020204030204" pitchFamily="34" charset="0"/>
                <a:ea typeface="DengXian" panose="02010600030101010101" pitchFamily="2" charset="-122"/>
                <a:cs typeface="Times New Roman" panose="02020603050405020304" pitchFamily="18" charset="0"/>
              </a:rPr>
              <a:t>, </a:t>
            </a:r>
          </a:p>
          <a:p>
            <a:r>
              <a:rPr lang="en-GB" sz="1600" dirty="0">
                <a:effectLst/>
                <a:latin typeface="Calibri" panose="020F0502020204030204" pitchFamily="34" charset="0"/>
                <a:ea typeface="DengXian" panose="02010600030101010101" pitchFamily="2" charset="-122"/>
                <a:cs typeface="Times New Roman" panose="02020603050405020304" pitchFamily="18" charset="0"/>
              </a:rPr>
              <a:t>walk to the </a:t>
            </a:r>
            <a:r>
              <a:rPr lang="en-GB" sz="1600" dirty="0">
                <a:solidFill>
                  <a:schemeClr val="accent2"/>
                </a:solidFill>
                <a:effectLst/>
                <a:latin typeface="Calibri" panose="020F0502020204030204" pitchFamily="34" charset="0"/>
                <a:ea typeface="DengXian" panose="02010600030101010101" pitchFamily="2" charset="-122"/>
                <a:cs typeface="Times New Roman" panose="02020603050405020304" pitchFamily="18" charset="0"/>
              </a:rPr>
              <a:t>bank</a:t>
            </a:r>
            <a:r>
              <a:rPr lang="en-GB" sz="1600" dirty="0">
                <a:effectLst/>
                <a:latin typeface="Calibri" panose="020F0502020204030204" pitchFamily="34" charset="0"/>
                <a:ea typeface="DengXian" panose="02010600030101010101" pitchFamily="2" charset="-122"/>
                <a:cs typeface="Times New Roman" panose="02020603050405020304" pitchFamily="18" charset="0"/>
              </a:rPr>
              <a:t> and get cash</a:t>
            </a:r>
            <a:r>
              <a:rPr lang="en-GB" sz="1600" dirty="0">
                <a:effectLst/>
              </a:rPr>
              <a:t> </a:t>
            </a:r>
            <a:endParaRPr lang="en-US" sz="1600" dirty="0"/>
          </a:p>
          <a:p>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5503542" y="1315335"/>
            <a:ext cx="6550063" cy="3077766"/>
          </a:xfrm>
          <a:prstGeom prst="rect">
            <a:avLst/>
          </a:prstGeom>
          <a:noFill/>
        </p:spPr>
        <p:txBody>
          <a:bodyPr wrap="none" rtlCol="0">
            <a:spAutoFit/>
          </a:bodyPr>
          <a:lstStyle/>
          <a:p>
            <a:pPr marL="285750" indent="-285750">
              <a:buFont typeface="Arial" panose="020B0604020202020204" pitchFamily="34" charset="0"/>
              <a:buChar char="•"/>
            </a:pPr>
            <a:r>
              <a:rPr lang="en-US" dirty="0"/>
              <a:t>NLP 2.0: Large Language Model: Transformer</a:t>
            </a:r>
          </a:p>
          <a:p>
            <a:pPr marL="742950" lvl="1" indent="-285750">
              <a:buFont typeface="Courier New" panose="02070309020205020404" pitchFamily="49" charset="0"/>
              <a:buChar char="o"/>
            </a:pPr>
            <a:endParaRPr lang="en-US" sz="1600" dirty="0"/>
          </a:p>
          <a:p>
            <a:pPr marL="742950" lvl="1" indent="-285750">
              <a:buFont typeface="Courier New" panose="02070309020205020404" pitchFamily="49" charset="0"/>
              <a:buChar char="o"/>
            </a:pPr>
            <a:r>
              <a:rPr lang="en-US" sz="1600" dirty="0"/>
              <a:t>Pre-trained language model + fine-tuning</a:t>
            </a:r>
          </a:p>
          <a:p>
            <a:endParaRPr lang="en-US" sz="1600" dirty="0"/>
          </a:p>
          <a:p>
            <a:r>
              <a:rPr lang="en-US" sz="1600" dirty="0"/>
              <a:t>Bert (</a:t>
            </a:r>
            <a:r>
              <a:rPr lang="en-GB" sz="1600" b="1" dirty="0">
                <a:effectLst/>
              </a:rPr>
              <a:t>Bi-directional Encoder Representations From Transformers)</a:t>
            </a:r>
            <a:endParaRPr lang="en-US" sz="1600" dirty="0"/>
          </a:p>
          <a:p>
            <a:endParaRPr lang="en-US" sz="1600" dirty="0"/>
          </a:p>
          <a:p>
            <a:pPr marL="742950" lvl="1" indent="-285750">
              <a:buFont typeface="Courier New" panose="02070309020205020404" pitchFamily="49" charset="0"/>
              <a:buChar char="o"/>
            </a:pPr>
            <a:r>
              <a:rPr lang="en-US" sz="1600" dirty="0"/>
              <a:t>Pre-trained language model + prompting</a:t>
            </a:r>
          </a:p>
          <a:p>
            <a:endParaRPr lang="en-US" sz="1600" dirty="0"/>
          </a:p>
          <a:p>
            <a:r>
              <a:rPr lang="en-US" sz="1600" dirty="0"/>
              <a:t>GPT (</a:t>
            </a:r>
            <a:r>
              <a:rPr lang="en-GB" sz="1600" b="1" dirty="0">
                <a:effectLst/>
              </a:rPr>
              <a:t>Generative Pre-trained Transformer)</a:t>
            </a:r>
          </a:p>
          <a:p>
            <a:endParaRPr lang="en-GB" sz="1600" b="1" dirty="0"/>
          </a:p>
          <a:p>
            <a:r>
              <a:rPr lang="en-GB" sz="1600" dirty="0">
                <a:effectLst/>
                <a:latin typeface="Calibri" panose="020F0502020204030204" pitchFamily="34" charset="0"/>
                <a:ea typeface="DengXian" panose="02010600030101010101" pitchFamily="2" charset="-122"/>
                <a:cs typeface="Times New Roman" panose="02020603050405020304" pitchFamily="18" charset="0"/>
              </a:rPr>
              <a:t>e.g. I went to __ for study.</a:t>
            </a:r>
          </a:p>
          <a:p>
            <a:endParaRPr lang="en-US" sz="1600" dirty="0"/>
          </a:p>
        </p:txBody>
      </p:sp>
      <p:pic>
        <p:nvPicPr>
          <p:cNvPr id="3" name="Picture 2">
            <a:extLst>
              <a:ext uri="{FF2B5EF4-FFF2-40B4-BE49-F238E27FC236}">
                <a16:creationId xmlns:a16="http://schemas.microsoft.com/office/drawing/2014/main" id="{EE25DBB4-5266-FE0F-B6DA-DB51FA07E33F}"/>
              </a:ext>
            </a:extLst>
          </p:cNvPr>
          <p:cNvPicPr>
            <a:picLocks noChangeAspect="1"/>
          </p:cNvPicPr>
          <p:nvPr/>
        </p:nvPicPr>
        <p:blipFill>
          <a:blip r:embed="rId3"/>
          <a:stretch>
            <a:fillRect/>
          </a:stretch>
        </p:blipFill>
        <p:spPr>
          <a:xfrm>
            <a:off x="5823661" y="4059189"/>
            <a:ext cx="6229944" cy="2840801"/>
          </a:xfrm>
          <a:prstGeom prst="rect">
            <a:avLst/>
          </a:prstGeom>
        </p:spPr>
      </p:pic>
      <p:pic>
        <p:nvPicPr>
          <p:cNvPr id="9" name="Picture 8">
            <a:extLst>
              <a:ext uri="{FF2B5EF4-FFF2-40B4-BE49-F238E27FC236}">
                <a16:creationId xmlns:a16="http://schemas.microsoft.com/office/drawing/2014/main" id="{A81ADAEE-4C0F-53DA-CEDC-8FAFDDEC3C37}"/>
              </a:ext>
            </a:extLst>
          </p:cNvPr>
          <p:cNvPicPr>
            <a:picLocks noChangeAspect="1"/>
          </p:cNvPicPr>
          <p:nvPr/>
        </p:nvPicPr>
        <p:blipFill>
          <a:blip r:embed="rId4"/>
          <a:stretch>
            <a:fillRect/>
          </a:stretch>
        </p:blipFill>
        <p:spPr>
          <a:xfrm>
            <a:off x="788816" y="4414448"/>
            <a:ext cx="4165600" cy="1955800"/>
          </a:xfrm>
          <a:prstGeom prst="rect">
            <a:avLst/>
          </a:prstGeom>
        </p:spPr>
      </p:pic>
    </p:spTree>
    <p:extLst>
      <p:ext uri="{BB962C8B-B14F-4D97-AF65-F5344CB8AC3E}">
        <p14:creationId xmlns:p14="http://schemas.microsoft.com/office/powerpoint/2010/main" val="3273240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Scaling law &amp; Emergent abilities</a:t>
            </a: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73206" cy="1754326"/>
          </a:xfrm>
          <a:prstGeom prst="rect">
            <a:avLst/>
          </a:prstGeom>
          <a:noFill/>
        </p:spPr>
        <p:txBody>
          <a:bodyPr wrap="none" rtlCol="0">
            <a:spAutoFit/>
          </a:bodyPr>
          <a:lstStyle/>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p:txBody>
      </p:sp>
      <p:pic>
        <p:nvPicPr>
          <p:cNvPr id="3" name="Picture 2">
            <a:extLst>
              <a:ext uri="{FF2B5EF4-FFF2-40B4-BE49-F238E27FC236}">
                <a16:creationId xmlns:a16="http://schemas.microsoft.com/office/drawing/2014/main" id="{AB26BFE1-EFE3-329A-84DB-A3A06BB74F3C}"/>
              </a:ext>
            </a:extLst>
          </p:cNvPr>
          <p:cNvPicPr>
            <a:picLocks noChangeAspect="1"/>
          </p:cNvPicPr>
          <p:nvPr/>
        </p:nvPicPr>
        <p:blipFill rotWithShape="1">
          <a:blip r:embed="rId3"/>
          <a:srcRect l="20" t="9579" r="-20" b="450"/>
          <a:stretch/>
        </p:blipFill>
        <p:spPr>
          <a:xfrm>
            <a:off x="2322548" y="1204600"/>
            <a:ext cx="7772400" cy="5006919"/>
          </a:xfrm>
          <a:prstGeom prst="rect">
            <a:avLst/>
          </a:prstGeom>
        </p:spPr>
      </p:pic>
    </p:spTree>
    <p:extLst>
      <p:ext uri="{BB962C8B-B14F-4D97-AF65-F5344CB8AC3E}">
        <p14:creationId xmlns:p14="http://schemas.microsoft.com/office/powerpoint/2010/main" val="4011829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Fine-tuning vs. Prompting</a:t>
            </a: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076757" cy="5109091"/>
          </a:xfrm>
          <a:prstGeom prst="rect">
            <a:avLst/>
          </a:prstGeom>
          <a:noFill/>
        </p:spPr>
        <p:txBody>
          <a:bodyPr wrap="none" rtlCol="0">
            <a:spAutoFit/>
          </a:bodyPr>
          <a:lstStyle/>
          <a:p>
            <a:pPr marL="285750" indent="-285750">
              <a:buFont typeface="Arial" panose="020B0604020202020204" pitchFamily="34" charset="0"/>
              <a:buChar char="•"/>
            </a:pPr>
            <a:r>
              <a:rPr lang="en-US" dirty="0"/>
              <a:t>Fine-tuning</a:t>
            </a:r>
          </a:p>
          <a:p>
            <a:endParaRPr lang="en-US" dirty="0"/>
          </a:p>
          <a:p>
            <a:r>
              <a:rPr lang="en-US" sz="1600" dirty="0"/>
              <a:t>Model parameter will be changed</a:t>
            </a:r>
          </a:p>
          <a:p>
            <a:endParaRPr lang="en-US" dirty="0"/>
          </a:p>
          <a:p>
            <a:endParaRPr lang="en-US" dirty="0"/>
          </a:p>
          <a:p>
            <a:pPr marL="285750" indent="-285750">
              <a:buFont typeface="Arial" panose="020B0604020202020204" pitchFamily="34" charset="0"/>
              <a:buChar char="•"/>
            </a:pPr>
            <a:r>
              <a:rPr lang="en-US" dirty="0"/>
              <a:t>Prompting</a:t>
            </a:r>
          </a:p>
          <a:p>
            <a:endParaRPr lang="en-US" dirty="0"/>
          </a:p>
          <a:p>
            <a:r>
              <a:rPr lang="en-US" sz="1600" dirty="0"/>
              <a:t>Model’s parameter won’t be changed</a:t>
            </a:r>
          </a:p>
          <a:p>
            <a:pPr marL="285750" indent="-285750">
              <a:buFont typeface="Arial" panose="020B0604020202020204" pitchFamily="34" charset="0"/>
              <a:buChar char="•"/>
            </a:pPr>
            <a:endParaRPr lang="en-US" sz="1600" dirty="0"/>
          </a:p>
          <a:p>
            <a:pPr marL="342900" indent="-342900">
              <a:buFont typeface="+mj-lt"/>
              <a:buAutoNum type="arabicPeriod"/>
            </a:pPr>
            <a:r>
              <a:rPr lang="en-US" sz="1600" dirty="0"/>
              <a:t>Few-shot prompting/in-context learning</a:t>
            </a:r>
          </a:p>
          <a:p>
            <a:pPr marL="342900" indent="-342900">
              <a:buFont typeface="+mj-lt"/>
              <a:buAutoNum type="arabicPeriod"/>
            </a:pPr>
            <a:endParaRPr lang="en-US" sz="1600" dirty="0"/>
          </a:p>
          <a:p>
            <a:pPr marL="342900" indent="-342900">
              <a:buFont typeface="+mj-lt"/>
              <a:buAutoNum type="arabicPeriod"/>
            </a:pPr>
            <a:r>
              <a:rPr lang="en-US" sz="1600" dirty="0"/>
              <a:t>Chain-of-thought prompting</a:t>
            </a:r>
          </a:p>
          <a:p>
            <a:pPr marL="342900" indent="-342900">
              <a:buFont typeface="+mj-lt"/>
              <a:buAutoNum type="arabicPeriod"/>
            </a:pPr>
            <a:endParaRPr lang="en-US" sz="1600" dirty="0"/>
          </a:p>
          <a:p>
            <a:pPr marL="342900" indent="-342900">
              <a:buFont typeface="+mj-lt"/>
              <a:buAutoNum type="arabicPeriod"/>
            </a:pPr>
            <a:r>
              <a:rPr lang="en-US" sz="1600" dirty="0"/>
              <a:t>Zero-shot prompting</a:t>
            </a:r>
          </a:p>
          <a:p>
            <a:endParaRPr lang="en-US" dirty="0"/>
          </a:p>
          <a:p>
            <a:endParaRPr lang="en-US" dirty="0"/>
          </a:p>
          <a:p>
            <a:endParaRPr lang="en-US" dirty="0"/>
          </a:p>
          <a:p>
            <a:endParaRPr lang="en-US" dirty="0"/>
          </a:p>
          <a:p>
            <a:endParaRPr lang="en-US" dirty="0"/>
          </a:p>
        </p:txBody>
      </p:sp>
      <p:pic>
        <p:nvPicPr>
          <p:cNvPr id="9" name="Picture 8">
            <a:extLst>
              <a:ext uri="{FF2B5EF4-FFF2-40B4-BE49-F238E27FC236}">
                <a16:creationId xmlns:a16="http://schemas.microsoft.com/office/drawing/2014/main" id="{6E8BB52A-F5FE-A670-86D3-8019297B0E42}"/>
              </a:ext>
            </a:extLst>
          </p:cNvPr>
          <p:cNvPicPr>
            <a:picLocks noChangeAspect="1"/>
          </p:cNvPicPr>
          <p:nvPr/>
        </p:nvPicPr>
        <p:blipFill>
          <a:blip r:embed="rId3"/>
          <a:stretch>
            <a:fillRect/>
          </a:stretch>
        </p:blipFill>
        <p:spPr>
          <a:xfrm>
            <a:off x="5246838" y="1714962"/>
            <a:ext cx="6603994" cy="3780590"/>
          </a:xfrm>
          <a:prstGeom prst="rect">
            <a:avLst/>
          </a:prstGeom>
        </p:spPr>
      </p:pic>
    </p:spTree>
    <p:extLst>
      <p:ext uri="{BB962C8B-B14F-4D97-AF65-F5344CB8AC3E}">
        <p14:creationId xmlns:p14="http://schemas.microsoft.com/office/powerpoint/2010/main" val="2841048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GPT3 Q&amp;A Bot Demo</a:t>
            </a: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73206" cy="1754326"/>
          </a:xfrm>
          <a:prstGeom prst="rect">
            <a:avLst/>
          </a:prstGeom>
          <a:noFill/>
        </p:spPr>
        <p:txBody>
          <a:bodyPr wrap="none" rtlCol="0">
            <a:spAutoFit/>
          </a:bodyPr>
          <a:lstStyle/>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p:txBody>
      </p:sp>
      <p:pic>
        <p:nvPicPr>
          <p:cNvPr id="12" name="Picture 11">
            <a:extLst>
              <a:ext uri="{FF2B5EF4-FFF2-40B4-BE49-F238E27FC236}">
                <a16:creationId xmlns:a16="http://schemas.microsoft.com/office/drawing/2014/main" id="{4E07167F-2603-24FB-B7AE-4C19CB8BA117}"/>
              </a:ext>
            </a:extLst>
          </p:cNvPr>
          <p:cNvPicPr>
            <a:picLocks noChangeAspect="1"/>
          </p:cNvPicPr>
          <p:nvPr/>
        </p:nvPicPr>
        <p:blipFill>
          <a:blip r:embed="rId3"/>
          <a:stretch>
            <a:fillRect/>
          </a:stretch>
        </p:blipFill>
        <p:spPr>
          <a:xfrm>
            <a:off x="2801257" y="934555"/>
            <a:ext cx="6186488" cy="5735319"/>
          </a:xfrm>
          <a:prstGeom prst="rect">
            <a:avLst/>
          </a:prstGeom>
        </p:spPr>
      </p:pic>
      <p:sp>
        <p:nvSpPr>
          <p:cNvPr id="13" name="TextBox 12">
            <a:extLst>
              <a:ext uri="{FF2B5EF4-FFF2-40B4-BE49-F238E27FC236}">
                <a16:creationId xmlns:a16="http://schemas.microsoft.com/office/drawing/2014/main" id="{BF103CD5-DC9F-1545-EF70-B6E999AD5CB1}"/>
              </a:ext>
            </a:extLst>
          </p:cNvPr>
          <p:cNvSpPr txBox="1"/>
          <p:nvPr/>
        </p:nvSpPr>
        <p:spPr>
          <a:xfrm>
            <a:off x="307885" y="6236975"/>
            <a:ext cx="787395" cy="246221"/>
          </a:xfrm>
          <a:prstGeom prst="rect">
            <a:avLst/>
          </a:prstGeom>
          <a:noFill/>
        </p:spPr>
        <p:txBody>
          <a:bodyPr wrap="none" rtlCol="0">
            <a:spAutoFit/>
          </a:bodyPr>
          <a:lstStyle/>
          <a:p>
            <a:r>
              <a:rPr lang="en-US" sz="1000" dirty="0">
                <a:solidFill>
                  <a:schemeClr val="accent1"/>
                </a:solidFill>
                <a:hlinkClick r:id="rId4">
                  <a:extLst>
                    <a:ext uri="{A12FA001-AC4F-418D-AE19-62706E023703}">
                      <ahyp:hlinkClr xmlns:ahyp="http://schemas.microsoft.com/office/drawing/2018/hyperlinkcolor" val="tx"/>
                    </a:ext>
                  </a:extLst>
                </a:hlinkClick>
              </a:rPr>
              <a:t>Github link</a:t>
            </a:r>
            <a:endParaRPr lang="en-US" sz="1000" dirty="0">
              <a:solidFill>
                <a:schemeClr val="accent1"/>
              </a:solidFill>
            </a:endParaRPr>
          </a:p>
        </p:txBody>
      </p:sp>
    </p:spTree>
    <p:extLst>
      <p:ext uri="{BB962C8B-B14F-4D97-AF65-F5344CB8AC3E}">
        <p14:creationId xmlns:p14="http://schemas.microsoft.com/office/powerpoint/2010/main" val="4183574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GPT3 Q&amp;A Bot Demo</a:t>
            </a: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73206" cy="1754326"/>
          </a:xfrm>
          <a:prstGeom prst="rect">
            <a:avLst/>
          </a:prstGeom>
          <a:noFill/>
        </p:spPr>
        <p:txBody>
          <a:bodyPr wrap="none" rtlCol="0">
            <a:spAutoFit/>
          </a:bodyPr>
          <a:lstStyle/>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p:txBody>
      </p:sp>
      <p:sp>
        <p:nvSpPr>
          <p:cNvPr id="3" name="TextBox 2">
            <a:extLst>
              <a:ext uri="{FF2B5EF4-FFF2-40B4-BE49-F238E27FC236}">
                <a16:creationId xmlns:a16="http://schemas.microsoft.com/office/drawing/2014/main" id="{9B05DB50-3BDB-956A-4F51-7963EFB36BF0}"/>
              </a:ext>
            </a:extLst>
          </p:cNvPr>
          <p:cNvSpPr txBox="1"/>
          <p:nvPr/>
        </p:nvSpPr>
        <p:spPr>
          <a:xfrm>
            <a:off x="923694" y="1478844"/>
            <a:ext cx="5628529" cy="2585323"/>
          </a:xfrm>
          <a:prstGeom prst="rect">
            <a:avLst/>
          </a:prstGeom>
          <a:noFill/>
        </p:spPr>
        <p:txBody>
          <a:bodyPr wrap="none" rtlCol="0">
            <a:spAutoFit/>
          </a:bodyPr>
          <a:lstStyle/>
          <a:p>
            <a:pPr marL="342900" indent="-342900">
              <a:buAutoNum type="arabicPeriod"/>
            </a:pPr>
            <a:r>
              <a:rPr lang="en-US" dirty="0"/>
              <a:t>Text preprocessing</a:t>
            </a:r>
          </a:p>
          <a:p>
            <a:pPr marL="342900" indent="-342900">
              <a:buFont typeface="+mj-lt"/>
              <a:buAutoNum type="arabicPeriod"/>
            </a:pPr>
            <a:endParaRPr lang="en-US" dirty="0"/>
          </a:p>
          <a:p>
            <a:pPr marL="342900" indent="-342900">
              <a:buAutoNum type="arabicPeriod"/>
            </a:pPr>
            <a:r>
              <a:rPr lang="en-US" dirty="0"/>
              <a:t>Text embedding</a:t>
            </a:r>
          </a:p>
          <a:p>
            <a:pPr marL="342900" indent="-342900">
              <a:buAutoNum type="arabicPeriod"/>
            </a:pPr>
            <a:endParaRPr lang="en-US" dirty="0"/>
          </a:p>
          <a:p>
            <a:pPr marL="342900" indent="-342900">
              <a:buAutoNum type="arabicPeriod"/>
            </a:pPr>
            <a:r>
              <a:rPr lang="en-US" dirty="0">
                <a:solidFill>
                  <a:schemeClr val="accent2"/>
                </a:solidFill>
              </a:rPr>
              <a:t>Construct prompting &amp; call API of GPT3</a:t>
            </a:r>
          </a:p>
          <a:p>
            <a:pPr marL="342900" indent="-342900">
              <a:buFont typeface="+mj-lt"/>
              <a:buAutoNum type="arabicPeriod"/>
            </a:pPr>
            <a:endParaRPr lang="en-US" dirty="0"/>
          </a:p>
          <a:p>
            <a:pPr marL="342900" indent="-342900">
              <a:buAutoNum type="arabicPeriod"/>
            </a:pPr>
            <a:r>
              <a:rPr lang="en-US" dirty="0"/>
              <a:t>Backend: serve Q&amp;A bot using </a:t>
            </a:r>
            <a:r>
              <a:rPr lang="en-US" dirty="0" err="1"/>
              <a:t>FastAPI</a:t>
            </a:r>
            <a:r>
              <a:rPr lang="en-US" dirty="0"/>
              <a:t> + </a:t>
            </a:r>
            <a:r>
              <a:rPr lang="en-US" dirty="0" err="1"/>
              <a:t>Uvicorn</a:t>
            </a:r>
            <a:endParaRPr lang="en-US" dirty="0"/>
          </a:p>
          <a:p>
            <a:pPr marL="342900" indent="-342900">
              <a:buAutoNum type="arabicPeriod"/>
            </a:pPr>
            <a:endParaRPr lang="en-US" dirty="0"/>
          </a:p>
          <a:p>
            <a:pPr marL="342900" indent="-342900">
              <a:buAutoNum type="arabicPeriod"/>
            </a:pPr>
            <a:r>
              <a:rPr lang="en-US" dirty="0"/>
              <a:t>Frontend: serve web page using HTML + Node.js</a:t>
            </a:r>
          </a:p>
        </p:txBody>
      </p:sp>
    </p:spTree>
    <p:extLst>
      <p:ext uri="{BB962C8B-B14F-4D97-AF65-F5344CB8AC3E}">
        <p14:creationId xmlns:p14="http://schemas.microsoft.com/office/powerpoint/2010/main" val="147716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GPT3 Q&amp;A Bot Demo</a:t>
            </a: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73206" cy="1754326"/>
          </a:xfrm>
          <a:prstGeom prst="rect">
            <a:avLst/>
          </a:prstGeom>
          <a:noFill/>
        </p:spPr>
        <p:txBody>
          <a:bodyPr wrap="none" rtlCol="0">
            <a:spAutoFit/>
          </a:bodyPr>
          <a:lstStyle/>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p:txBody>
      </p:sp>
      <p:sp>
        <p:nvSpPr>
          <p:cNvPr id="3" name="TextBox 2">
            <a:extLst>
              <a:ext uri="{FF2B5EF4-FFF2-40B4-BE49-F238E27FC236}">
                <a16:creationId xmlns:a16="http://schemas.microsoft.com/office/drawing/2014/main" id="{9B05DB50-3BDB-956A-4F51-7963EFB36BF0}"/>
              </a:ext>
            </a:extLst>
          </p:cNvPr>
          <p:cNvSpPr txBox="1"/>
          <p:nvPr/>
        </p:nvSpPr>
        <p:spPr>
          <a:xfrm>
            <a:off x="923694" y="1478844"/>
            <a:ext cx="5444119" cy="3908762"/>
          </a:xfrm>
          <a:prstGeom prst="rect">
            <a:avLst/>
          </a:prstGeom>
          <a:noFill/>
        </p:spPr>
        <p:txBody>
          <a:bodyPr wrap="none" rtlCol="0">
            <a:spAutoFit/>
          </a:bodyPr>
          <a:lstStyle/>
          <a:p>
            <a:pPr marL="342900" indent="-342900">
              <a:buAutoNum type="arabicPeriod"/>
            </a:pPr>
            <a:r>
              <a:rPr lang="en-US" dirty="0"/>
              <a:t>Text preprocessing</a:t>
            </a:r>
          </a:p>
          <a:p>
            <a:pPr marL="342900" indent="-342900">
              <a:buFont typeface="+mj-lt"/>
              <a:buAutoNum type="arabicPeriod"/>
            </a:pPr>
            <a:endParaRPr lang="en-US" dirty="0"/>
          </a:p>
          <a:p>
            <a:pPr marL="742950" lvl="1" indent="-285750">
              <a:buFont typeface="Courier New" panose="02070309020205020404" pitchFamily="49" charset="0"/>
              <a:buChar char="o"/>
            </a:pPr>
            <a:r>
              <a:rPr lang="en-US" sz="1600" dirty="0"/>
              <a:t>Knowledge base</a:t>
            </a:r>
          </a:p>
          <a:p>
            <a:pPr lvl="1"/>
            <a:r>
              <a:rPr lang="en-US" sz="1600" dirty="0"/>
              <a:t>	pdf of KPMG UK financial statement report </a:t>
            </a:r>
          </a:p>
          <a:p>
            <a:pPr lvl="1"/>
            <a:r>
              <a:rPr lang="en-US" sz="1600" dirty="0"/>
              <a:t>	for 2020, 2021</a:t>
            </a:r>
          </a:p>
          <a:p>
            <a:endParaRPr lang="en-US" sz="1600" dirty="0"/>
          </a:p>
          <a:p>
            <a:pPr marL="742950" lvl="1" indent="-285750">
              <a:buFont typeface="Courier New" panose="02070309020205020404" pitchFamily="49" charset="0"/>
              <a:buChar char="o"/>
            </a:pPr>
            <a:r>
              <a:rPr lang="en-US" sz="1600" dirty="0"/>
              <a:t>Pre-processing</a:t>
            </a:r>
          </a:p>
          <a:p>
            <a:pPr lvl="2"/>
            <a:r>
              <a:rPr lang="en-US" sz="1600" dirty="0"/>
              <a:t>Segment report by paragraphs</a:t>
            </a:r>
          </a:p>
          <a:p>
            <a:pPr lvl="2"/>
            <a:endParaRPr lang="en-US" sz="1600" dirty="0"/>
          </a:p>
          <a:p>
            <a:pPr lvl="2"/>
            <a:r>
              <a:rPr lang="en-US" sz="1600" dirty="0"/>
              <a:t>Get the token length for each paragraph </a:t>
            </a:r>
          </a:p>
          <a:p>
            <a:pPr lvl="2"/>
            <a:endParaRPr lang="en-US" sz="1600" dirty="0"/>
          </a:p>
          <a:p>
            <a:pPr lvl="2"/>
            <a:r>
              <a:rPr lang="en-US" sz="1600" dirty="0"/>
              <a:t>Construct a </a:t>
            </a:r>
            <a:r>
              <a:rPr lang="en-US" sz="1600" dirty="0" err="1"/>
              <a:t>dataframe</a:t>
            </a:r>
            <a:r>
              <a:rPr lang="en-US" sz="1600" dirty="0"/>
              <a:t> to contain all paragraphs</a:t>
            </a:r>
          </a:p>
          <a:p>
            <a:pPr lvl="2"/>
            <a:endParaRPr lang="en-US" sz="1600" dirty="0"/>
          </a:p>
          <a:p>
            <a:pPr lvl="2"/>
            <a:endParaRPr lang="en-US" dirty="0"/>
          </a:p>
          <a:p>
            <a:endParaRPr lang="en-US" dirty="0"/>
          </a:p>
        </p:txBody>
      </p:sp>
      <p:pic>
        <p:nvPicPr>
          <p:cNvPr id="9" name="Picture 8">
            <a:extLst>
              <a:ext uri="{FF2B5EF4-FFF2-40B4-BE49-F238E27FC236}">
                <a16:creationId xmlns:a16="http://schemas.microsoft.com/office/drawing/2014/main" id="{A7E1A40A-26EF-BE8A-5489-6D913C037843}"/>
              </a:ext>
            </a:extLst>
          </p:cNvPr>
          <p:cNvPicPr>
            <a:picLocks noChangeAspect="1"/>
          </p:cNvPicPr>
          <p:nvPr/>
        </p:nvPicPr>
        <p:blipFill>
          <a:blip r:embed="rId3"/>
          <a:stretch>
            <a:fillRect/>
          </a:stretch>
        </p:blipFill>
        <p:spPr>
          <a:xfrm>
            <a:off x="6303560" y="3118662"/>
            <a:ext cx="5550537" cy="3604374"/>
          </a:xfrm>
          <a:prstGeom prst="rect">
            <a:avLst/>
          </a:prstGeom>
        </p:spPr>
      </p:pic>
    </p:spTree>
    <p:extLst>
      <p:ext uri="{BB962C8B-B14F-4D97-AF65-F5344CB8AC3E}">
        <p14:creationId xmlns:p14="http://schemas.microsoft.com/office/powerpoint/2010/main" val="793892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374804"/>
            <a:ext cx="12188952" cy="559751"/>
          </a:xfrm>
          <a:prstGeom prst="rect">
            <a:avLst/>
          </a:prstGeom>
          <a:noFill/>
        </p:spPr>
        <p:txBody>
          <a:bodyPr wrap="square" lIns="0" tIns="0" rIns="0" bIns="0" rtlCol="0" anchor="t"/>
          <a:lstStyle/>
          <a:p>
            <a:pPr algn="ctr">
              <a:lnSpc>
                <a:spcPts val="4409"/>
              </a:lnSpc>
              <a:buNone/>
            </a:pPr>
            <a:r>
              <a:rPr lang="en-US" sz="3750" dirty="0">
                <a:solidFill>
                  <a:srgbClr val="333333"/>
                </a:solidFill>
                <a:latin typeface="Trocchi" pitchFamily="34" charset="0"/>
                <a:ea typeface="Trocchi" pitchFamily="34" charset="-122"/>
                <a:cs typeface="Trocchi" pitchFamily="34" charset="-120"/>
              </a:rPr>
              <a:t>GPT3 Q&amp;A Bot Demo</a:t>
            </a: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a:p>
            <a:pPr algn="ctr">
              <a:lnSpc>
                <a:spcPts val="4409"/>
              </a:lnSpc>
              <a:buNone/>
            </a:pPr>
            <a:endParaRPr lang="en-US" sz="3750" dirty="0">
              <a:solidFill>
                <a:srgbClr val="333333"/>
              </a:solidFill>
              <a:latin typeface="Trocchi" pitchFamily="34" charset="0"/>
              <a:ea typeface="Trocchi" pitchFamily="34" charset="-122"/>
              <a:cs typeface="Trocchi" pitchFamily="34" charset="-120"/>
            </a:endParaRPr>
          </a:p>
        </p:txBody>
      </p:sp>
      <p:sp>
        <p:nvSpPr>
          <p:cNvPr id="4" name="Object 3"/>
          <p:cNvSpPr/>
          <p:nvPr/>
        </p:nvSpPr>
        <p:spPr>
          <a:xfrm>
            <a:off x="923694"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1</a:t>
            </a:r>
            <a:endParaRPr lang="en-US" dirty="0"/>
          </a:p>
        </p:txBody>
      </p:sp>
      <p:sp>
        <p:nvSpPr>
          <p:cNvPr id="5" name="Object 4"/>
          <p:cNvSpPr/>
          <p:nvPr/>
        </p:nvSpPr>
        <p:spPr>
          <a:xfrm>
            <a:off x="999875" y="2757512"/>
            <a:ext cx="476131" cy="476131"/>
          </a:xfrm>
          <a:prstGeom prst="ellipse">
            <a:avLst/>
          </a:prstGeom>
          <a:noFill/>
        </p:spPr>
      </p:sp>
      <p:sp>
        <p:nvSpPr>
          <p:cNvPr id="7" name="Object 6"/>
          <p:cNvSpPr/>
          <p:nvPr/>
        </p:nvSpPr>
        <p:spPr>
          <a:xfrm>
            <a:off x="1809298" y="2890383"/>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Determine what you will share</a:t>
            </a:r>
            <a:endParaRPr lang="en-US" dirty="0"/>
          </a:p>
        </p:txBody>
      </p:sp>
      <p:sp>
        <p:nvSpPr>
          <p:cNvPr id="8" name="Object 7"/>
          <p:cNvSpPr/>
          <p:nvPr/>
        </p:nvSpPr>
        <p:spPr>
          <a:xfrm>
            <a:off x="1809298"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Plan content around the campaigns and goals you want to achieve.</a:t>
            </a:r>
            <a:endParaRPr lang="en-US" dirty="0"/>
          </a:p>
        </p:txBody>
      </p:sp>
      <p:sp>
        <p:nvSpPr>
          <p:cNvPr id="10" name="Object 9"/>
          <p:cNvSpPr/>
          <p:nvPr/>
        </p:nvSpPr>
        <p:spPr>
          <a:xfrm>
            <a:off x="6446813" y="2840091"/>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2</a:t>
            </a:r>
            <a:endParaRPr lang="en-US" dirty="0"/>
          </a:p>
        </p:txBody>
      </p:sp>
      <p:sp>
        <p:nvSpPr>
          <p:cNvPr id="11" name="Object 10"/>
          <p:cNvSpPr/>
          <p:nvPr/>
        </p:nvSpPr>
        <p:spPr>
          <a:xfrm>
            <a:off x="6522994" y="2757512"/>
            <a:ext cx="476131" cy="476131"/>
          </a:xfrm>
          <a:prstGeom prst="ellipse">
            <a:avLst/>
          </a:prstGeom>
          <a:noFill/>
        </p:spPr>
      </p:sp>
      <p:sp>
        <p:nvSpPr>
          <p:cNvPr id="14" name="Object 13"/>
          <p:cNvSpPr/>
          <p:nvPr/>
        </p:nvSpPr>
        <p:spPr>
          <a:xfrm>
            <a:off x="7332416" y="3205522"/>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Add posts from your working library and color code each type of content</a:t>
            </a:r>
            <a:endParaRPr lang="en-US" dirty="0"/>
          </a:p>
        </p:txBody>
      </p:sp>
      <p:sp>
        <p:nvSpPr>
          <p:cNvPr id="17" name="Object 16"/>
          <p:cNvSpPr/>
          <p:nvPr/>
        </p:nvSpPr>
        <p:spPr>
          <a:xfrm>
            <a:off x="999875" y="3938317"/>
            <a:ext cx="476131" cy="476131"/>
          </a:xfrm>
          <a:prstGeom prst="ellipse">
            <a:avLst/>
          </a:prstGeom>
          <a:noFill/>
        </p:spPr>
      </p:sp>
      <p:sp>
        <p:nvSpPr>
          <p:cNvPr id="19" name="Object 18"/>
          <p:cNvSpPr/>
          <p:nvPr/>
        </p:nvSpPr>
        <p:spPr>
          <a:xfrm>
            <a:off x="1809298"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Gather and create content</a:t>
            </a:r>
            <a:endParaRPr lang="en-US" dirty="0"/>
          </a:p>
        </p:txBody>
      </p:sp>
      <p:sp>
        <p:nvSpPr>
          <p:cNvPr id="20" name="Object 19"/>
          <p:cNvSpPr/>
          <p:nvPr/>
        </p:nvSpPr>
        <p:spPr>
          <a:xfrm>
            <a:off x="1809298"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Research, gather your content, write blog posts and design blog and social images.</a:t>
            </a:r>
            <a:endParaRPr lang="en-US" dirty="0"/>
          </a:p>
        </p:txBody>
      </p:sp>
      <p:sp>
        <p:nvSpPr>
          <p:cNvPr id="22" name="Object 21"/>
          <p:cNvSpPr/>
          <p:nvPr/>
        </p:nvSpPr>
        <p:spPr>
          <a:xfrm>
            <a:off x="6446813" y="4020896"/>
            <a:ext cx="628493" cy="298623"/>
          </a:xfrm>
          <a:prstGeom prst="rect">
            <a:avLst/>
          </a:prstGeom>
          <a:noFill/>
        </p:spPr>
        <p:txBody>
          <a:bodyPr wrap="square" lIns="0" tIns="0" rIns="0" bIns="0" rtlCol="0" anchor="ctr"/>
          <a:lstStyle/>
          <a:p>
            <a:pPr algn="ctr">
              <a:lnSpc>
                <a:spcPts val="2352"/>
              </a:lnSpc>
              <a:buNone/>
            </a:pPr>
            <a:r>
              <a:rPr lang="en-US" sz="1680" dirty="0">
                <a:solidFill>
                  <a:srgbClr val="FFFFFF"/>
                </a:solidFill>
                <a:latin typeface="Montserrat" pitchFamily="34" charset="0"/>
                <a:ea typeface="Montserrat" pitchFamily="34" charset="-122"/>
                <a:cs typeface="Montserrat" pitchFamily="34" charset="-120"/>
              </a:rPr>
              <a:t>4</a:t>
            </a:r>
            <a:endParaRPr lang="en-US" dirty="0"/>
          </a:p>
        </p:txBody>
      </p:sp>
      <p:sp>
        <p:nvSpPr>
          <p:cNvPr id="23" name="Object 22"/>
          <p:cNvSpPr/>
          <p:nvPr/>
        </p:nvSpPr>
        <p:spPr>
          <a:xfrm>
            <a:off x="6522994" y="3938317"/>
            <a:ext cx="476131" cy="476131"/>
          </a:xfrm>
          <a:prstGeom prst="ellipse">
            <a:avLst/>
          </a:prstGeom>
          <a:noFill/>
        </p:spPr>
      </p:sp>
      <p:sp>
        <p:nvSpPr>
          <p:cNvPr id="25" name="Object 24"/>
          <p:cNvSpPr/>
          <p:nvPr/>
        </p:nvSpPr>
        <p:spPr>
          <a:xfrm>
            <a:off x="7332416" y="4071187"/>
            <a:ext cx="4085203" cy="230328"/>
          </a:xfrm>
          <a:prstGeom prst="rect">
            <a:avLst/>
          </a:prstGeom>
          <a:noFill/>
        </p:spPr>
        <p:txBody>
          <a:bodyPr wrap="square" lIns="0" tIns="0" rIns="0" bIns="0" rtlCol="0" anchor="t"/>
          <a:lstStyle/>
          <a:p>
            <a:pPr algn="l">
              <a:lnSpc>
                <a:spcPts val="1814"/>
              </a:lnSpc>
              <a:buNone/>
            </a:pPr>
            <a:r>
              <a:rPr lang="en-US" sz="1296" dirty="0">
                <a:solidFill>
                  <a:srgbClr val="FFFFFF"/>
                </a:solidFill>
                <a:latin typeface="Montserrat" pitchFamily="34" charset="0"/>
                <a:ea typeface="Montserrat" pitchFamily="34" charset="-122"/>
                <a:cs typeface="Montserrat" pitchFamily="34" charset="-120"/>
              </a:rPr>
              <a:t>Track posts and promotions</a:t>
            </a:r>
            <a:endParaRPr lang="en-US" dirty="0"/>
          </a:p>
        </p:txBody>
      </p:sp>
      <p:sp>
        <p:nvSpPr>
          <p:cNvPr id="26" name="Object 25"/>
          <p:cNvSpPr/>
          <p:nvPr/>
        </p:nvSpPr>
        <p:spPr>
          <a:xfrm>
            <a:off x="7332416" y="4386327"/>
            <a:ext cx="4085203" cy="383881"/>
          </a:xfrm>
          <a:prstGeom prst="rect">
            <a:avLst/>
          </a:prstGeom>
          <a:noFill/>
        </p:spPr>
        <p:txBody>
          <a:bodyPr wrap="square" lIns="0" tIns="0" rIns="0" bIns="0" rtlCol="0" anchor="t"/>
          <a:lstStyle/>
          <a:p>
            <a:pPr algn="l">
              <a:lnSpc>
                <a:spcPts val="1512"/>
              </a:lnSpc>
              <a:spcBef>
                <a:spcPts val="655"/>
              </a:spcBef>
              <a:buNone/>
            </a:pPr>
            <a:r>
              <a:rPr lang="en-US" sz="1080" dirty="0">
                <a:solidFill>
                  <a:srgbClr val="FFFFFF">
                    <a:alpha val="50000"/>
                  </a:srgbClr>
                </a:solidFill>
                <a:latin typeface="Montserrat" pitchFamily="34" charset="0"/>
                <a:ea typeface="Montserrat" pitchFamily="34" charset="-122"/>
                <a:cs typeface="Montserrat" pitchFamily="34" charset="-120"/>
              </a:rPr>
              <a:t>Use a spreadsheet to track the dates, times you share content on each social channel and the results.</a:t>
            </a:r>
            <a:endParaRPr lang="en-US" dirty="0"/>
          </a:p>
        </p:txBody>
      </p:sp>
      <p:sp>
        <p:nvSpPr>
          <p:cNvPr id="29" name="TextBox 28">
            <a:extLst>
              <a:ext uri="{FF2B5EF4-FFF2-40B4-BE49-F238E27FC236}">
                <a16:creationId xmlns:a16="http://schemas.microsoft.com/office/drawing/2014/main" id="{9BEEA49D-B23F-D715-0E6A-4727D6F13C53}"/>
              </a:ext>
            </a:extLst>
          </p:cNvPr>
          <p:cNvSpPr txBox="1"/>
          <p:nvPr/>
        </p:nvSpPr>
        <p:spPr>
          <a:xfrm>
            <a:off x="727652" y="1204600"/>
            <a:ext cx="473206" cy="1754326"/>
          </a:xfrm>
          <a:prstGeom prst="rect">
            <a:avLst/>
          </a:prstGeom>
          <a:noFill/>
        </p:spPr>
        <p:txBody>
          <a:bodyPr wrap="none" rtlCol="0">
            <a:spAutoFit/>
          </a:bodyPr>
          <a:lstStyle/>
          <a:p>
            <a:pPr marL="285750" indent="-285750">
              <a:buFont typeface="Arial" panose="020B0604020202020204" pitchFamily="34" charset="0"/>
              <a:buChar char="•"/>
            </a:pPr>
            <a:endParaRPr lang="en-US" dirty="0"/>
          </a:p>
          <a:p>
            <a:endParaRPr lang="en-US" dirty="0"/>
          </a:p>
          <a:p>
            <a:endParaRPr lang="en-US" dirty="0"/>
          </a:p>
          <a:p>
            <a:endParaRPr lang="en-US" dirty="0"/>
          </a:p>
          <a:p>
            <a:endParaRPr lang="en-US" dirty="0"/>
          </a:p>
          <a:p>
            <a:endParaRPr lang="en-US" dirty="0"/>
          </a:p>
        </p:txBody>
      </p:sp>
      <p:sp>
        <p:nvSpPr>
          <p:cNvPr id="3" name="TextBox 2">
            <a:extLst>
              <a:ext uri="{FF2B5EF4-FFF2-40B4-BE49-F238E27FC236}">
                <a16:creationId xmlns:a16="http://schemas.microsoft.com/office/drawing/2014/main" id="{9B05DB50-3BDB-956A-4F51-7963EFB36BF0}"/>
              </a:ext>
            </a:extLst>
          </p:cNvPr>
          <p:cNvSpPr txBox="1"/>
          <p:nvPr/>
        </p:nvSpPr>
        <p:spPr>
          <a:xfrm>
            <a:off x="923694" y="1478844"/>
            <a:ext cx="4198265" cy="2616101"/>
          </a:xfrm>
          <a:prstGeom prst="rect">
            <a:avLst/>
          </a:prstGeom>
          <a:noFill/>
        </p:spPr>
        <p:txBody>
          <a:bodyPr wrap="none" rtlCol="0">
            <a:spAutoFit/>
          </a:bodyPr>
          <a:lstStyle/>
          <a:p>
            <a:r>
              <a:rPr lang="en-US" dirty="0"/>
              <a:t>2. Text embedding</a:t>
            </a:r>
          </a:p>
          <a:p>
            <a:pPr marL="742950" lvl="1" indent="-285750">
              <a:buFont typeface="Courier New" panose="02070309020205020404" pitchFamily="49" charset="0"/>
              <a:buChar char="o"/>
            </a:pPr>
            <a:endParaRPr lang="en-US" sz="1600" dirty="0"/>
          </a:p>
          <a:p>
            <a:pPr marL="742950" lvl="1" indent="-285750">
              <a:buFont typeface="Courier New" panose="02070309020205020404" pitchFamily="49" charset="0"/>
              <a:buChar char="o"/>
            </a:pPr>
            <a:r>
              <a:rPr lang="en-US" sz="1600" dirty="0"/>
              <a:t>Call </a:t>
            </a:r>
            <a:r>
              <a:rPr lang="en-US" sz="1600" dirty="0" err="1"/>
              <a:t>openai</a:t>
            </a:r>
            <a:r>
              <a:rPr lang="en-US" sz="1600" dirty="0"/>
              <a:t> embedding API</a:t>
            </a:r>
          </a:p>
          <a:p>
            <a:pPr lvl="2"/>
            <a:endParaRPr lang="en-US" dirty="0"/>
          </a:p>
          <a:p>
            <a:pPr marL="1200150" lvl="2" indent="-285750">
              <a:buFont typeface="Courier New" panose="02070309020205020404" pitchFamily="49" charset="0"/>
              <a:buChar char="o"/>
            </a:pPr>
            <a:r>
              <a:rPr lang="en-US" sz="1600" dirty="0"/>
              <a:t>Embedding docs offline</a:t>
            </a:r>
          </a:p>
          <a:p>
            <a:pPr marL="1200150" lvl="2" indent="-285750">
              <a:buFont typeface="Courier New" panose="02070309020205020404" pitchFamily="49" charset="0"/>
              <a:buChar char="o"/>
            </a:pPr>
            <a:r>
              <a:rPr lang="en-US" sz="1600" dirty="0"/>
              <a:t>Embedding query on demand</a:t>
            </a:r>
          </a:p>
          <a:p>
            <a:pPr marL="1200150" lvl="2" indent="-285750">
              <a:buFont typeface="Courier New" panose="02070309020205020404" pitchFamily="49" charset="0"/>
              <a:buChar char="o"/>
            </a:pPr>
            <a:endParaRPr lang="en-US" sz="1600" dirty="0"/>
          </a:p>
          <a:p>
            <a:pPr marL="742950" lvl="1" indent="-285750">
              <a:buFont typeface="Courier New" panose="02070309020205020404" pitchFamily="49" charset="0"/>
              <a:buChar char="o"/>
            </a:pPr>
            <a:r>
              <a:rPr lang="en-US" sz="1600" dirty="0"/>
              <a:t>Compute vector similarity</a:t>
            </a:r>
          </a:p>
          <a:p>
            <a:pPr marL="742950" lvl="1" indent="-285750">
              <a:buFont typeface="Courier New" panose="02070309020205020404" pitchFamily="49" charset="0"/>
              <a:buChar char="o"/>
            </a:pPr>
            <a:endParaRPr lang="en-US" sz="1600" dirty="0"/>
          </a:p>
          <a:p>
            <a:pPr marL="742950" lvl="1" indent="-285750">
              <a:buFont typeface="Courier New" panose="02070309020205020404" pitchFamily="49" charset="0"/>
              <a:buChar char="o"/>
            </a:pPr>
            <a:r>
              <a:rPr lang="en-US" sz="1600" dirty="0"/>
              <a:t>Top N selected as context in prompt</a:t>
            </a:r>
          </a:p>
        </p:txBody>
      </p:sp>
      <p:pic>
        <p:nvPicPr>
          <p:cNvPr id="12" name="Picture 11">
            <a:extLst>
              <a:ext uri="{FF2B5EF4-FFF2-40B4-BE49-F238E27FC236}">
                <a16:creationId xmlns:a16="http://schemas.microsoft.com/office/drawing/2014/main" id="{CDC731AD-0EB4-231A-79A6-019DB5A109EB}"/>
              </a:ext>
            </a:extLst>
          </p:cNvPr>
          <p:cNvPicPr>
            <a:picLocks noChangeAspect="1"/>
          </p:cNvPicPr>
          <p:nvPr/>
        </p:nvPicPr>
        <p:blipFill>
          <a:blip r:embed="rId3"/>
          <a:stretch>
            <a:fillRect/>
          </a:stretch>
        </p:blipFill>
        <p:spPr>
          <a:xfrm>
            <a:off x="5397084" y="1766376"/>
            <a:ext cx="6453169" cy="3262172"/>
          </a:xfrm>
          <a:prstGeom prst="rect">
            <a:avLst/>
          </a:prstGeom>
        </p:spPr>
      </p:pic>
    </p:spTree>
    <p:extLst>
      <p:ext uri="{BB962C8B-B14F-4D97-AF65-F5344CB8AC3E}">
        <p14:creationId xmlns:p14="http://schemas.microsoft.com/office/powerpoint/2010/main" val="25951609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789</TotalTime>
  <Words>4019</Words>
  <Application>Microsoft Macintosh PowerPoint</Application>
  <PresentationFormat>Widescreen</PresentationFormat>
  <Paragraphs>491</Paragraphs>
  <Slides>15</Slides>
  <Notes>15</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Montserrat</vt:lpstr>
      <vt:lpstr>Trocchi</vt:lpstr>
      <vt:lpstr>Arial</vt:lpstr>
      <vt:lpstr>Times New Roman</vt:lpstr>
      <vt:lpstr>Menlo</vt:lpstr>
      <vt:lpstr>Calibri</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Office User</cp:lastModifiedBy>
  <cp:revision>41</cp:revision>
  <dcterms:created xsi:type="dcterms:W3CDTF">2023-03-08T20:18:34Z</dcterms:created>
  <dcterms:modified xsi:type="dcterms:W3CDTF">2023-03-09T09:30:06Z</dcterms:modified>
</cp:coreProperties>
</file>